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handoutMasterIdLst>
    <p:handoutMasterId r:id="rId13"/>
  </p:handoutMasterIdLst>
  <p:sldIdLst>
    <p:sldId id="966" r:id="rId2"/>
    <p:sldId id="967" r:id="rId3"/>
    <p:sldId id="970" r:id="rId4"/>
    <p:sldId id="971" r:id="rId5"/>
    <p:sldId id="972" r:id="rId6"/>
    <p:sldId id="973" r:id="rId7"/>
    <p:sldId id="974" r:id="rId8"/>
    <p:sldId id="975" r:id="rId9"/>
    <p:sldId id="976" r:id="rId10"/>
    <p:sldId id="969" r:id="rId11"/>
  </p:sldIdLst>
  <p:sldSz cx="12192000" cy="6858000"/>
  <p:notesSz cx="6858000" cy="9144000"/>
  <p:custDataLst>
    <p:tags r:id="rId1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00"/>
    <a:srgbClr val="0072CE"/>
    <a:srgbClr val="C8102E"/>
    <a:srgbClr val="00685E"/>
    <a:srgbClr val="514689"/>
    <a:srgbClr val="DC58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28" autoAdjust="0"/>
    <p:restoredTop sz="96005" autoAdjust="0"/>
  </p:normalViewPr>
  <p:slideViewPr>
    <p:cSldViewPr snapToGrid="0">
      <p:cViewPr varScale="1">
        <p:scale>
          <a:sx n="82" d="100"/>
          <a:sy n="82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2" d="100"/>
          <a:sy n="62" d="100"/>
        </p:scale>
        <p:origin x="2371" y="7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B39140D-3610-AEB9-6FBB-845C1FB8B32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F0FFD2C-E939-9966-1072-6D4D35CD7E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78DA-B949-4574-95CC-8AF4406B85DF}" type="datetimeFigureOut">
              <a:rPr lang="en-GB" smtClean="0"/>
              <a:t>02/10/2022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9EFF37-C5FD-9DFD-ABBB-2854BA33D9E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96F71-965C-3F70-1979-C780BD801D3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C7D4378-DC6E-4E6B-8A23-58C5840278C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871351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71CDFE-1060-9644-B3F9-C4838E64F46E}" type="datetimeFigureOut">
              <a:rPr lang="en-US" smtClean="0">
                <a:latin typeface="Arial" panose="020B0604020202020204" pitchFamily="34" charset="0"/>
              </a:rPr>
              <a:t>10/2/2022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53E634-D890-1041-AF39-141A2CE22555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71236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  <a:sym typeface="Arial" panose="020B0604020202020204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4" Type="http://schemas.openxmlformats.org/officeDocument/2006/relationships/image" Target="../media/image2.emf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3.xml"/><Relationship Id="rId4" Type="http://schemas.openxmlformats.org/officeDocument/2006/relationships/image" Target="../media/image2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4.xml"/><Relationship Id="rId4" Type="http://schemas.openxmlformats.org/officeDocument/2006/relationships/image" Target="../media/image2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5.xml"/><Relationship Id="rId4" Type="http://schemas.openxmlformats.org/officeDocument/2006/relationships/image" Target="../media/image2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6.xml"/><Relationship Id="rId4" Type="http://schemas.openxmlformats.org/officeDocument/2006/relationships/image" Target="../media/image2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7.xml"/><Relationship Id="rId4" Type="http://schemas.openxmlformats.org/officeDocument/2006/relationships/image" Target="../media/image2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8.xml"/><Relationship Id="rId4" Type="http://schemas.openxmlformats.org/officeDocument/2006/relationships/image" Target="../media/image2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2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5" Type="http://schemas.openxmlformats.org/officeDocument/2006/relationships/image" Target="../media/image7.jpg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4" Type="http://schemas.openxmlformats.org/officeDocument/2006/relationships/image" Target="../media/image2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5" Type="http://schemas.openxmlformats.org/officeDocument/2006/relationships/image" Target="../media/image8.jpg"/><Relationship Id="rId4" Type="http://schemas.openxmlformats.org/officeDocument/2006/relationships/image" Target="../media/image2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4" Type="http://schemas.openxmlformats.org/officeDocument/2006/relationships/image" Target="../media/image2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4" Type="http://schemas.openxmlformats.org/officeDocument/2006/relationships/image" Target="../media/image2.emf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4" Type="http://schemas.openxmlformats.org/officeDocument/2006/relationships/image" Target="../media/image2.emf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E76A837B-F77B-44AA-9492-374B857C8265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0855085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8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32B1FC95-0CE2-064A-986C-6BD9547F98FC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247648952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First Level Para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0FC8532C-18ED-4149-AA09-6188AAC4CA91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999551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>
            <a:lvl1pPr marL="0" indent="0">
              <a:buNone/>
              <a:defRPr/>
            </a:lvl1pPr>
            <a:lvl2pPr marL="361950" indent="-361950">
              <a:defRPr sz="2400"/>
            </a:lvl2pPr>
            <a:lvl3pPr marL="715963" indent="-354013">
              <a:defRPr sz="2000"/>
            </a:lvl3pPr>
            <a:lvl4pPr marL="1077913" indent="-361950">
              <a:defRPr sz="1800"/>
            </a:lvl4pPr>
            <a:lvl5pPr marL="1431925" indent="-354013">
              <a:defRPr sz="1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C62AD241-80FB-4F49-960B-4B8A2045247C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917259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58E03980-52C1-4179-ABAF-BAE4161400B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2508516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52562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1376363"/>
            <a:ext cx="5294312" cy="45005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DEA1F05E-8C53-403C-B292-C997E425E100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4156496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3568" userDrawn="1">
          <p15:clr>
            <a:srgbClr val="FBAE40"/>
          </p15:clr>
        </p15:guide>
        <p15:guide id="3" pos="3817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-column text with head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2BD47822-8C7B-4F3D-A490-5F343372614F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93388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8A3790E-7B2E-4139-B746-00A54089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FF2D597-F6C9-4EB0-AEA6-E658BCD249D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2133656"/>
            <a:ext cx="52562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B9F5B960-FE60-4F56-8B58-D0C9BA775E4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059488" y="2133656"/>
            <a:ext cx="5294312" cy="3743269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C42845F-6E8A-42C9-8E9B-1AB81294485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407988" y="1376363"/>
            <a:ext cx="5256212" cy="757237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10DF36EE-8C1C-4947-B726-FC424BAF7A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059487" y="1377578"/>
            <a:ext cx="5292725" cy="756078"/>
          </a:xfrm>
        </p:spPr>
        <p:txBody>
          <a:bodyPr anchor="t" anchorCtr="0">
            <a:noAutofit/>
          </a:bodyPr>
          <a:lstStyle>
            <a:lvl1pPr marL="0" indent="0">
              <a:buNone/>
              <a:defRPr sz="28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96F783A9-F1C7-4D01-953C-7FE1F6982CDB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34911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704">
          <p15:clr>
            <a:srgbClr val="FBAE40"/>
          </p15:clr>
        </p15:guide>
        <p15:guide id="2" pos="3568">
          <p15:clr>
            <a:srgbClr val="FBAE40"/>
          </p15:clr>
        </p15:guide>
        <p15:guide id="3" pos="381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AC7515A7-FCE3-49E3-9403-675A35FBA153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50721018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34B32B-5D7F-4431-802E-4B820C4CA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7C25BC92-FA8E-475F-B61F-78C0C9B36F1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953000" y="1376364"/>
            <a:ext cx="64023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41ADC267-6B83-4585-BB7D-2EF2E6816C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07988" y="1376364"/>
            <a:ext cx="4364037" cy="450056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1DF3F112-5537-4D95-8E82-79E227F1DFC9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18685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30991631-1829-4252-B8C8-301327B62AB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8179732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DF023C8-6EB2-440D-BFE9-11A6675AC4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F03D7746-1C17-4033-B26F-14FEA4F52C6E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3145E6-3152-475D-B841-AAEE37671D7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07988" y="3429000"/>
            <a:ext cx="5043487" cy="1944688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FB0EBA36-90A0-4148-BC1C-5470CA1B4F23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78788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CD7D6CB0-3E10-49EA-83AC-B6135A3C8CBB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91172718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3B743714-5E99-419F-BBE2-6F7054512E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Text Placeholder 4">
            <a:extLst>
              <a:ext uri="{FF2B5EF4-FFF2-40B4-BE49-F238E27FC236}">
                <a16:creationId xmlns:a16="http://schemas.microsoft.com/office/drawing/2014/main" id="{CE3D7CE2-D319-4797-9285-539C8074BE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07988" y="1376364"/>
            <a:ext cx="3629024" cy="4500562"/>
          </a:xfrm>
          <a:solidFill>
            <a:schemeClr val="bg2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18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Picture Placeholder 2">
            <a:extLst>
              <a:ext uri="{FF2B5EF4-FFF2-40B4-BE49-F238E27FC236}">
                <a16:creationId xmlns:a16="http://schemas.microsoft.com/office/drawing/2014/main" id="{F6EBB418-9610-4401-B8DA-34CC59F4C6D8}"/>
              </a:ext>
            </a:extLst>
          </p:cNvPr>
          <p:cNvSpPr>
            <a:spLocks noGrp="1"/>
          </p:cNvSpPr>
          <p:nvPr>
            <p:ph type="pic" idx="15"/>
          </p:nvPr>
        </p:nvSpPr>
        <p:spPr>
          <a:xfrm>
            <a:off x="4038600" y="1376364"/>
            <a:ext cx="7316788" cy="4500562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CEB9C107-E909-4345-82E5-4E48EDC703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87084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B223F12B-98BD-4F5D-84BA-D636F5A455DE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99983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DAAD2F-0D26-44B0-9736-92939927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Picture Placeholder 2">
            <a:extLst>
              <a:ext uri="{FF2B5EF4-FFF2-40B4-BE49-F238E27FC236}">
                <a16:creationId xmlns:a16="http://schemas.microsoft.com/office/drawing/2014/main" id="{A4F2CFE2-4F2E-4D04-A7A6-0EA3938DD048}"/>
              </a:ext>
            </a:extLst>
          </p:cNvPr>
          <p:cNvSpPr>
            <a:spLocks noGrp="1"/>
          </p:cNvSpPr>
          <p:nvPr>
            <p:ph type="pic" idx="10"/>
          </p:nvPr>
        </p:nvSpPr>
        <p:spPr>
          <a:xfrm>
            <a:off x="407988" y="2060574"/>
            <a:ext cx="10947400" cy="4105275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C4D7CA5-44D3-45F4-99BD-0CE54BACD7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779588" y="1376362"/>
            <a:ext cx="2743200" cy="4500563"/>
          </a:xfrm>
          <a:solidFill>
            <a:schemeClr val="tx1"/>
          </a:solidFill>
        </p:spPr>
        <p:txBody>
          <a:bodyPr lIns="180000" tIns="180000" rIns="216000" bIns="180000">
            <a:noAutofit/>
          </a:bodyPr>
          <a:lstStyle>
            <a:lvl1pPr marL="0" indent="0">
              <a:buNone/>
              <a:defRPr sz="2800" b="0">
                <a:solidFill>
                  <a:schemeClr val="bg1"/>
                </a:solidFill>
              </a:defRPr>
            </a:lvl1pPr>
            <a:lvl2pPr marL="266700" indent="-266700">
              <a:buFont typeface="Arial" panose="020B0604020202020204" pitchFamily="34" charset="0"/>
              <a:buChar char="•"/>
              <a:defRPr sz="2400" b="0">
                <a:solidFill>
                  <a:schemeClr val="bg1"/>
                </a:solidFill>
              </a:defRPr>
            </a:lvl2pPr>
            <a:lvl3pPr marL="914400" indent="0">
              <a:buNone/>
              <a:defRPr sz="1400" b="0">
                <a:solidFill>
                  <a:schemeClr val="bg1"/>
                </a:solidFill>
              </a:defRPr>
            </a:lvl3pPr>
            <a:lvl4pPr marL="1371600" indent="0">
              <a:buNone/>
              <a:defRPr sz="1400" b="0">
                <a:solidFill>
                  <a:schemeClr val="bg1"/>
                </a:solidFill>
              </a:defRPr>
            </a:lvl4pPr>
            <a:lvl5pPr marL="1828800" indent="0">
              <a:buNone/>
              <a:defRPr sz="1400" b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B62E1CD6-03F1-42C4-A6D2-110E3A20761F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106862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 Title slide white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09410777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55" progId="TCLayout.ActiveDocument.1">
                  <p:embed/>
                </p:oleObj>
              </mc:Choice>
              <mc:Fallback>
                <p:oleObj name="think-cell Slide" r:id="rId4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7C0A3187-68B4-DC4E-8270-F8C9982E27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40012" y="2060575"/>
            <a:ext cx="8713787" cy="2237291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r">
              <a:defRPr sz="6000" b="1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CD93A6C-FEA1-1244-999B-550BF55849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0012" y="4450104"/>
            <a:ext cx="8713787" cy="930244"/>
          </a:xfrm>
        </p:spPr>
        <p:txBody>
          <a:bodyPr>
            <a:noAutofit/>
          </a:bodyPr>
          <a:lstStyle>
            <a:lvl1pPr marL="0" indent="0" algn="r">
              <a:buNone/>
              <a:defRPr sz="2800" b="0" i="0">
                <a:ln>
                  <a:noFill/>
                </a:ln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AE069CAA-4A85-044C-B26A-0430E8AFFD7F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tx1"/>
                </a:solidFill>
              </a:rPr>
              <a:t>london.edu</a:t>
            </a:r>
          </a:p>
        </p:txBody>
      </p:sp>
    </p:spTree>
    <p:extLst>
      <p:ext uri="{BB962C8B-B14F-4D97-AF65-F5344CB8AC3E}">
        <p14:creationId xmlns:p14="http://schemas.microsoft.com/office/powerpoint/2010/main" val="416835541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 Section divider small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0899AE2D-1CF0-49D5-B073-1B6B68B9079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9670378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262" imgH="262" progId="TCLayout.ActiveDocument.1">
                  <p:embed/>
                </p:oleObj>
              </mc:Choice>
              <mc:Fallback>
                <p:oleObj name="think-cell Slide" r:id="rId4" imgW="262" imgH="262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239EBF3-A304-F04E-8342-F357FC8743A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F027CF-36A4-7546-9746-B0EB00F2F8E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7D81CB1-5799-2145-831E-14862F87939D}"/>
              </a:ext>
            </a:extLst>
          </p:cNvPr>
          <p:cNvSpPr txBox="1">
            <a:spLocks/>
          </p:cNvSpPr>
          <p:nvPr userDrawn="1"/>
        </p:nvSpPr>
        <p:spPr>
          <a:xfrm>
            <a:off x="435420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solidFill>
                  <a:schemeClr val="bg1"/>
                </a:solidFill>
              </a:rPr>
              <a:t>london.edu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51A55CE-DFD3-45E3-B32B-77B207BE2E3F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97612667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lternative Section Divi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>
            <a:extLst>
              <a:ext uri="{FF2B5EF4-FFF2-40B4-BE49-F238E27FC236}">
                <a16:creationId xmlns:a16="http://schemas.microsoft.com/office/drawing/2014/main" id="{A8EA3032-B2E3-44AC-8FED-E4D8578C4622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524086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5" name="Object 4" hidden="1">
                        <a:extLst>
                          <a:ext uri="{FF2B5EF4-FFF2-40B4-BE49-F238E27FC236}">
                            <a16:creationId xmlns:a16="http://schemas.microsoft.com/office/drawing/2014/main" id="{A8EA3032-B2E3-44AC-8FED-E4D8578C462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 Placeholder 8">
            <a:extLst>
              <a:ext uri="{FF2B5EF4-FFF2-40B4-BE49-F238E27FC236}">
                <a16:creationId xmlns:a16="http://schemas.microsoft.com/office/drawing/2014/main" id="{C3830340-4686-476E-9239-FF1C389938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971924" y="2060575"/>
            <a:ext cx="7380287" cy="1992951"/>
          </a:xfrm>
        </p:spPr>
        <p:txBody>
          <a:bodyPr>
            <a:noAutofit/>
          </a:bodyPr>
          <a:lstStyle>
            <a:lvl1pPr marL="0" indent="0" algn="r">
              <a:buNone/>
              <a:defRPr sz="4800" b="1">
                <a:latin typeface="+mj-lt"/>
              </a:defRPr>
            </a:lvl1pPr>
          </a:lstStyle>
          <a:p>
            <a:pPr lvl="0"/>
            <a:r>
              <a:rPr lang="en-US" dirty="0"/>
              <a:t>Section divider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FA15796C-8074-4196-A568-94DD107AF1E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71924" y="4437063"/>
            <a:ext cx="7380288" cy="738187"/>
          </a:xfrm>
        </p:spPr>
        <p:txBody>
          <a:bodyPr>
            <a:noAutofit/>
          </a:bodyPr>
          <a:lstStyle>
            <a:lvl1pPr marL="0" indent="0" algn="r">
              <a:buNone/>
              <a:defRPr sz="2800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en-US" dirty="0"/>
              <a:t>Subtitle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68F664B-D04E-4D72-B5B1-C0F595DE98D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91148" y="283687"/>
            <a:ext cx="1364138" cy="136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2507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Sub-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51732991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5AAB7E3E-E213-48CB-94F4-6C60A23E0C3E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E86D11C-E14A-C06F-A567-1C16841C83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02958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4613373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F0FCB8B-F596-4765-A09C-471EAF3A5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0638" y="365126"/>
            <a:ext cx="8791575" cy="471488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pic>
        <p:nvPicPr>
          <p:cNvPr id="7" name="Picture 6" descr="A picture containing tree, grass, outdoor, building&#10;&#10;Description automatically generated">
            <a:extLst>
              <a:ext uri="{FF2B5EF4-FFF2-40B4-BE49-F238E27FC236}">
                <a16:creationId xmlns:a16="http://schemas.microsoft.com/office/drawing/2014/main" id="{27EE4139-1D18-49FD-B26D-F0C061EB201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>
            <a:alphaModFix amt="8000"/>
          </a:blip>
          <a:srcRect l="-107" r="-15"/>
          <a:stretch/>
        </p:blipFill>
        <p:spPr>
          <a:xfrm>
            <a:off x="-14514" y="0"/>
            <a:ext cx="122065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869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>
            <a:extLst>
              <a:ext uri="{FF2B5EF4-FFF2-40B4-BE49-F238E27FC236}">
                <a16:creationId xmlns:a16="http://schemas.microsoft.com/office/drawing/2014/main" id="{D52939BA-0151-438C-B2E7-1D87B127AA18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5421888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6" name="Object 5" hidden="1">
                        <a:extLst>
                          <a:ext uri="{FF2B5EF4-FFF2-40B4-BE49-F238E27FC236}">
                            <a16:creationId xmlns:a16="http://schemas.microsoft.com/office/drawing/2014/main" id="{D52939BA-0151-438C-B2E7-1D87B127AA18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083830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21079679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8428657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-5 word 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>
            <a:extLst>
              <a:ext uri="{FF2B5EF4-FFF2-40B4-BE49-F238E27FC236}">
                <a16:creationId xmlns:a16="http://schemas.microsoft.com/office/drawing/2014/main" id="{3954CA60-4B9B-4455-BE07-FA29D123331C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583464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55" progId="TCLayout.ActiveDocument.1">
                  <p:embed/>
                </p:oleObj>
              </mc:Choice>
              <mc:Fallback>
                <p:oleObj name="think-cell Slide" r:id="rId3" imgW="359" imgH="355" progId="TCLayout.ActiveDocument.1">
                  <p:embed/>
                  <p:pic>
                    <p:nvPicPr>
                      <p:cNvPr id="4" name="Object 3" hidden="1">
                        <a:extLst>
                          <a:ext uri="{FF2B5EF4-FFF2-40B4-BE49-F238E27FC236}">
                            <a16:creationId xmlns:a16="http://schemas.microsoft.com/office/drawing/2014/main" id="{3954CA60-4B9B-4455-BE07-FA29D123331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19685294-ADB8-4D93-BE0B-E025C359B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165F7CB-3EC2-4633-9A7F-1E690CAA1D2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07988" y="1376363"/>
            <a:ext cx="10944225" cy="4500562"/>
          </a:xfrm>
        </p:spPr>
        <p:txBody>
          <a:bodyPr anchor="ctr" anchorCtr="0"/>
          <a:lstStyle>
            <a:lvl1pPr marL="0" indent="0" algn="ctr">
              <a:buNone/>
              <a:defRPr sz="4000"/>
            </a:lvl1pPr>
            <a:lvl2pPr marL="361950" indent="0">
              <a:buNone/>
              <a:defRPr/>
            </a:lvl2pPr>
            <a:lvl3pPr marL="715963" indent="0">
              <a:buNone/>
              <a:defRPr/>
            </a:lvl3pPr>
            <a:lvl4pPr marL="1077912" indent="0">
              <a:buNone/>
              <a:defRPr/>
            </a:lvl4pPr>
            <a:lvl5pPr marL="1431925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  <a:endParaRPr lang="en-GB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0296B07F-DAA8-4D29-8544-03DFBEFCB48B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2562224" y="835327"/>
            <a:ext cx="8789989" cy="377736"/>
          </a:xfrm>
        </p:spPr>
        <p:txBody>
          <a:bodyPr tIns="0" anchor="t" anchorCtr="0">
            <a:noAutofit/>
          </a:bodyPr>
          <a:lstStyle>
            <a:lvl1pPr marL="0" indent="0" algn="r">
              <a:buNone/>
              <a:defRPr sz="2000" b="0">
                <a:solidFill>
                  <a:schemeClr val="accent3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31639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2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oleObject" Target="../embeddings/oleObject1.bin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>
            <a:extLst>
              <a:ext uri="{FF2B5EF4-FFF2-40B4-BE49-F238E27FC236}">
                <a16:creationId xmlns:a16="http://schemas.microsoft.com/office/drawing/2014/main" id="{EADC7B8B-7FBC-4A8B-BF78-9F8FA036620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339491720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20" imgW="359" imgH="355" progId="TCLayout.ActiveDocument.1">
                  <p:embed/>
                </p:oleObj>
              </mc:Choice>
              <mc:Fallback>
                <p:oleObj name="think-cell Slide" r:id="rId20" imgW="359" imgH="355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3A043397-C7B5-4428-8513-2450FC985389}"/>
              </a:ext>
            </a:extLst>
          </p:cNvPr>
          <p:cNvSpPr txBox="1"/>
          <p:nvPr userDrawn="1"/>
        </p:nvSpPr>
        <p:spPr>
          <a:xfrm>
            <a:off x="10884213" y="6357670"/>
            <a:ext cx="468000" cy="235818"/>
          </a:xfrm>
          <a:prstGeom prst="rect">
            <a:avLst/>
          </a:prstGeom>
          <a:solidFill>
            <a:schemeClr val="accent3"/>
          </a:solidFill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r">
              <a:defRPr sz="1200" b="1">
                <a:solidFill>
                  <a:schemeClr val="accent2">
                    <a:lumMod val="20000"/>
                    <a:lumOff val="80000"/>
                  </a:schemeClr>
                </a:solidFill>
              </a:defRPr>
            </a:lvl1pPr>
          </a:lstStyle>
          <a:p>
            <a:pPr lvl="0"/>
            <a:fld id="{7E972FC3-BBA0-45DD-BA6A-CA75EEE08A55}" type="slidenum">
              <a:rPr lang="en-GB" sz="1100" noProof="0" smtClean="0"/>
              <a:pPr lvl="0"/>
              <a:t>‹#›</a:t>
            </a:fld>
            <a:endParaRPr lang="en-GB" sz="11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41AF07-C2D7-B04F-9930-63B44BDE83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6401" y="1376362"/>
            <a:ext cx="10945812" cy="4500563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7AFB064-0CE3-4542-96E0-1B4C54BB2C07}"/>
              </a:ext>
            </a:extLst>
          </p:cNvPr>
          <p:cNvSpPr txBox="1">
            <a:spLocks/>
          </p:cNvSpPr>
          <p:nvPr userDrawn="1"/>
        </p:nvSpPr>
        <p:spPr>
          <a:xfrm>
            <a:off x="433833" y="6165850"/>
            <a:ext cx="2232025" cy="421530"/>
          </a:xfrm>
          <a:prstGeom prst="rect">
            <a:avLst/>
          </a:prstGeom>
        </p:spPr>
        <p:txBody>
          <a:bodyPr lIns="0" anchor="b" anchorCtr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Tx/>
              <a:buNone/>
              <a:defRPr sz="14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8001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4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2pPr>
            <a:lvl3pPr marL="1257300" indent="-3429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20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3pPr>
            <a:lvl4pPr marL="16573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8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4pPr>
            <a:lvl5pPr marL="2114550" indent="-2857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600" b="0" i="0" kern="1200">
                <a:solidFill>
                  <a:schemeClr val="tx1"/>
                </a:solidFill>
                <a:latin typeface="Montserrat" pitchFamily="2" charset="77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Courier New" panose="02070309020205020404" pitchFamily="49" charset="0"/>
              <a:buChar char="o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london.edu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57588B-936C-4AA8-BAC5-20CF1F8FC937}"/>
              </a:ext>
            </a:extLst>
          </p:cNvPr>
          <p:cNvSpPr txBox="1"/>
          <p:nvPr userDrawn="1"/>
        </p:nvSpPr>
        <p:spPr>
          <a:xfrm>
            <a:off x="3815638" y="6309003"/>
            <a:ext cx="4125750" cy="327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/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Time Series Analysis – Case Study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Liv-ex Wine 100 Benchmark – Hadrien Pistre</a:t>
            </a:r>
          </a:p>
        </p:txBody>
      </p:sp>
      <p:sp>
        <p:nvSpPr>
          <p:cNvPr id="4" name="Title Placeholder 3">
            <a:extLst>
              <a:ext uri="{FF2B5EF4-FFF2-40B4-BE49-F238E27FC236}">
                <a16:creationId xmlns:a16="http://schemas.microsoft.com/office/drawing/2014/main" id="{08670A8D-D1C4-4298-A320-2E0CB12150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62224" y="365126"/>
            <a:ext cx="8791575" cy="470202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47889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8" r:id="rId2"/>
    <p:sldLayoutId id="2147483662" r:id="rId3"/>
    <p:sldLayoutId id="2147483681" r:id="rId4"/>
    <p:sldLayoutId id="2147483669" r:id="rId5"/>
    <p:sldLayoutId id="2147483682" r:id="rId6"/>
    <p:sldLayoutId id="2147483678" r:id="rId7"/>
    <p:sldLayoutId id="2147483670" r:id="rId8"/>
    <p:sldLayoutId id="2147483683" r:id="rId9"/>
    <p:sldLayoutId id="2147483677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hf hd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1950" indent="-361950" algn="l" defTabSz="914400" rtl="0" eaLnBrk="1" latinLnBrk="0" hangingPunct="1">
        <a:lnSpc>
          <a:spcPct val="90000"/>
        </a:lnSpc>
        <a:spcBef>
          <a:spcPts val="15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+mn-lt"/>
          <a:ea typeface="+mn-ea"/>
          <a:cs typeface="+mn-cs"/>
        </a:defRPr>
      </a:lvl1pPr>
      <a:lvl2pPr marL="715963" indent="-354013" algn="l" defTabSz="914400" rtl="0" eaLnBrk="1" latinLnBrk="0" hangingPunct="1">
        <a:lnSpc>
          <a:spcPct val="90000"/>
        </a:lnSpc>
        <a:spcBef>
          <a:spcPts val="8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+mn-lt"/>
          <a:ea typeface="+mn-ea"/>
          <a:cs typeface="+mn-cs"/>
        </a:defRPr>
      </a:lvl2pPr>
      <a:lvl3pPr marL="1077913" indent="-3619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+mn-lt"/>
          <a:ea typeface="+mn-ea"/>
          <a:cs typeface="+mn-cs"/>
        </a:defRPr>
      </a:lvl3pPr>
      <a:lvl4pPr marL="1431925" indent="-354013" algn="l" defTabSz="914400" rtl="0" eaLnBrk="1" latinLnBrk="0" hangingPunct="1">
        <a:lnSpc>
          <a:spcPct val="90000"/>
        </a:lnSpc>
        <a:spcBef>
          <a:spcPts val="3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93875" indent="-361950" algn="l" defTabSz="914400" rtl="0" eaLnBrk="1" latinLnBrk="0" hangingPunct="1">
        <a:lnSpc>
          <a:spcPct val="90000"/>
        </a:lnSpc>
        <a:spcBef>
          <a:spcPts val="200"/>
        </a:spcBef>
        <a:buFont typeface="Arial" panose="020B0604020202020204" pitchFamily="34" charset="0"/>
        <a:buChar char="•"/>
        <a:defRPr sz="1600" b="0" i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151" userDrawn="1">
          <p15:clr>
            <a:srgbClr val="F26B43"/>
          </p15:clr>
        </p15:guide>
        <p15:guide id="3" orient="horz" pos="278" userDrawn="1">
          <p15:clr>
            <a:srgbClr val="F26B43"/>
          </p15:clr>
        </p15:guide>
        <p15:guide id="4" pos="257" userDrawn="1">
          <p15:clr>
            <a:srgbClr val="F26B43"/>
          </p15:clr>
        </p15:guide>
        <p15:guide id="6" orient="horz" pos="4110" userDrawn="1">
          <p15:clr>
            <a:srgbClr val="F26B43"/>
          </p15:clr>
        </p15:guide>
        <p15:guide id="8" orient="horz" pos="3884" userDrawn="1">
          <p15:clr>
            <a:srgbClr val="F26B43"/>
          </p15:clr>
        </p15:guide>
        <p15:guide id="9" orient="horz" pos="867" userDrawn="1">
          <p15:clr>
            <a:srgbClr val="F26B43"/>
          </p15:clr>
        </p15:guide>
        <p15:guide id="10" orient="horz" pos="3702" userDrawn="1">
          <p15:clr>
            <a:srgbClr val="F26B43"/>
          </p15:clr>
        </p15:guide>
        <p15:guide id="12" orient="horz" pos="4320" userDrawn="1">
          <p15:clr>
            <a:srgbClr val="F26B43"/>
          </p15:clr>
        </p15:guide>
        <p15:guide id="13" pos="370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CC51312-5389-44FD-AEFC-84F1F162B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572" y="2367280"/>
            <a:ext cx="5838508" cy="1199066"/>
          </a:xfrm>
        </p:spPr>
        <p:txBody>
          <a:bodyPr anchor="ctr"/>
          <a:lstStyle/>
          <a:p>
            <a:pPr algn="l"/>
            <a:r>
              <a:rPr lang="en-GB" sz="4000" dirty="0"/>
              <a:t>Times Series Analysis</a:t>
            </a:r>
            <a:br>
              <a:rPr lang="en-GB" sz="4000" dirty="0"/>
            </a:br>
            <a:r>
              <a:rPr lang="en-GB" sz="4000" dirty="0"/>
              <a:t>Case Study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8486A86B-99B5-4632-98DC-8D1234A43D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27012" y="3553263"/>
            <a:ext cx="5838508" cy="930244"/>
          </a:xfrm>
        </p:spPr>
        <p:txBody>
          <a:bodyPr anchor="ctr"/>
          <a:lstStyle/>
          <a:p>
            <a:pPr algn="l"/>
            <a:r>
              <a:rPr lang="en-GB" dirty="0"/>
              <a:t>Liv-ex 100 Benchmark Fine Wine</a:t>
            </a:r>
          </a:p>
        </p:txBody>
      </p:sp>
      <p:pic>
        <p:nvPicPr>
          <p:cNvPr id="7" name="Picture 6" descr="A picture containing tree, grass, outdoor, building&#10;&#10;Description automatically generated">
            <a:extLst>
              <a:ext uri="{FF2B5EF4-FFF2-40B4-BE49-F238E27FC236}">
                <a16:creationId xmlns:a16="http://schemas.microsoft.com/office/drawing/2014/main" id="{946A5D4F-6A1B-4654-93DF-26EE126CBB5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222" r="-15"/>
          <a:stretch/>
        </p:blipFill>
        <p:spPr>
          <a:xfrm>
            <a:off x="6121400" y="0"/>
            <a:ext cx="6070599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22A76FF-0E78-44BF-A22A-B533A87B867B}"/>
              </a:ext>
            </a:extLst>
          </p:cNvPr>
          <p:cNvCxnSpPr>
            <a:cxnSpLocks/>
          </p:cNvCxnSpPr>
          <p:nvPr/>
        </p:nvCxnSpPr>
        <p:spPr>
          <a:xfrm>
            <a:off x="6111240" y="0"/>
            <a:ext cx="0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Subtitle 4">
            <a:extLst>
              <a:ext uri="{FF2B5EF4-FFF2-40B4-BE49-F238E27FC236}">
                <a16:creationId xmlns:a16="http://schemas.microsoft.com/office/drawing/2014/main" id="{A59416FB-73F1-4B11-B2A6-25AA1FBE136D}"/>
              </a:ext>
            </a:extLst>
          </p:cNvPr>
          <p:cNvSpPr txBox="1">
            <a:spLocks/>
          </p:cNvSpPr>
          <p:nvPr/>
        </p:nvSpPr>
        <p:spPr>
          <a:xfrm>
            <a:off x="237173" y="4470424"/>
            <a:ext cx="5838508" cy="930244"/>
          </a:xfrm>
          <a:prstGeom prst="rect">
            <a:avLst/>
          </a:prstGeom>
        </p:spPr>
        <p:txBody>
          <a:bodyPr vert="horz" lIns="0" tIns="72000" rIns="0" bIns="72000" rtlCol="0">
            <a:no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500"/>
              </a:spcBef>
              <a:buFont typeface="Arial" panose="020B0604020202020204" pitchFamily="34" charset="0"/>
              <a:buNone/>
              <a:defRPr sz="2800" b="0" i="0" kern="1200">
                <a:ln>
                  <a:noFill/>
                </a:ln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800"/>
              </a:spcBef>
              <a:buFont typeface="Arial" panose="020B0604020202020204" pitchFamily="34" charset="0"/>
              <a:buNone/>
              <a:defRPr sz="20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3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200"/>
              </a:spcBef>
              <a:buFont typeface="Arial" panose="020B0604020202020204" pitchFamily="34" charset="0"/>
              <a:buNone/>
              <a:defRPr sz="1600" b="0" i="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GB" sz="2000" i="1" dirty="0"/>
              <a:t>Hadrien Pistre</a:t>
            </a:r>
          </a:p>
        </p:txBody>
      </p:sp>
    </p:spTree>
    <p:extLst>
      <p:ext uri="{BB962C8B-B14F-4D97-AF65-F5344CB8AC3E}">
        <p14:creationId xmlns:p14="http://schemas.microsoft.com/office/powerpoint/2010/main" val="28066419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B8A52E94-2CB4-4776-9941-B2F40103D996}"/>
              </a:ext>
            </a:extLst>
          </p:cNvPr>
          <p:cNvSpPr/>
          <p:nvPr/>
        </p:nvSpPr>
        <p:spPr>
          <a:xfrm>
            <a:off x="4317487" y="803921"/>
            <a:ext cx="4096762" cy="3853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noFill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8F81923-A2DA-4015-B876-2C073794C786}"/>
              </a:ext>
            </a:extLst>
          </p:cNvPr>
          <p:cNvSpPr/>
          <p:nvPr/>
        </p:nvSpPr>
        <p:spPr>
          <a:xfrm>
            <a:off x="110572" y="803921"/>
            <a:ext cx="4096762" cy="38538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noFill/>
            </a:endParaRPr>
          </a:p>
        </p:txBody>
      </p:sp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F981B60D-EF99-4FF9-A241-3BAA741CA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2" y="2871105"/>
            <a:ext cx="4015490" cy="1736584"/>
          </a:xfrm>
          <a:prstGeom prst="rect">
            <a:avLst/>
          </a:prstGeom>
        </p:spPr>
      </p:pic>
      <p:pic>
        <p:nvPicPr>
          <p:cNvPr id="7" name="Picture 6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597101D2-FD26-42FA-BE9F-2F37C0E470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00" y="1077411"/>
            <a:ext cx="4015491" cy="1757138"/>
          </a:xfrm>
          <a:prstGeom prst="rect">
            <a:avLst/>
          </a:prstGeom>
        </p:spPr>
      </p:pic>
      <p:pic>
        <p:nvPicPr>
          <p:cNvPr id="9" name="Picture 8" descr="Chart, scatter chart&#10;&#10;Description automatically generated">
            <a:extLst>
              <a:ext uri="{FF2B5EF4-FFF2-40B4-BE49-F238E27FC236}">
                <a16:creationId xmlns:a16="http://schemas.microsoft.com/office/drawing/2014/main" id="{2A061471-E063-4C79-88FC-748C3D13DA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6723" y="2913680"/>
            <a:ext cx="4015491" cy="1703192"/>
          </a:xfrm>
          <a:prstGeom prst="rect">
            <a:avLst/>
          </a:prstGeom>
        </p:spPr>
      </p:pic>
      <p:pic>
        <p:nvPicPr>
          <p:cNvPr id="11" name="Picture 10" descr="Graphical user interface, chart, scatter chart&#10;&#10;Description automatically generated">
            <a:extLst>
              <a:ext uri="{FF2B5EF4-FFF2-40B4-BE49-F238E27FC236}">
                <a16:creationId xmlns:a16="http://schemas.microsoft.com/office/drawing/2014/main" id="{E41DDB58-0948-46AB-88EA-8A6AF05D5A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405" y="1059467"/>
            <a:ext cx="4015491" cy="1750639"/>
          </a:xfrm>
          <a:prstGeom prst="rect">
            <a:avLst/>
          </a:prstGeom>
        </p:spPr>
      </p:pic>
      <p:pic>
        <p:nvPicPr>
          <p:cNvPr id="13" name="Picture 12" descr="Chart, histogram&#10;&#10;Description automatically generated">
            <a:extLst>
              <a:ext uri="{FF2B5EF4-FFF2-40B4-BE49-F238E27FC236}">
                <a16:creationId xmlns:a16="http://schemas.microsoft.com/office/drawing/2014/main" id="{49B48BD9-D5CE-490D-AC5B-5B34C2AF6A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15226" y="3581400"/>
            <a:ext cx="3565062" cy="2746195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6B15CCC-A38A-47B4-9984-05F3A99F1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80653" y="682805"/>
            <a:ext cx="3520423" cy="27461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3DDDC471-C7D8-4E47-B296-C370ED1E8C23}"/>
              </a:ext>
            </a:extLst>
          </p:cNvPr>
          <p:cNvSpPr txBox="1"/>
          <p:nvPr/>
        </p:nvSpPr>
        <p:spPr>
          <a:xfrm>
            <a:off x="1627075" y="752546"/>
            <a:ext cx="1070339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1400" dirty="0">
                <a:solidFill>
                  <a:srgbClr val="FF0000"/>
                </a:solidFill>
              </a:rPr>
              <a:t>5th quantile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5B688CE0-3C1C-4A42-8053-8DDC96734703}"/>
              </a:ext>
            </a:extLst>
          </p:cNvPr>
          <p:cNvSpPr txBox="1">
            <a:spLocks/>
          </p:cNvSpPr>
          <p:nvPr/>
        </p:nvSpPr>
        <p:spPr>
          <a:xfrm>
            <a:off x="1930400" y="371273"/>
            <a:ext cx="9851571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F. Specification and testing of a one step ahead predictive model for the P5 and P95 quantiles</a:t>
            </a:r>
            <a:endParaRPr lang="en-GB" sz="16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F95127-13E9-40A0-A905-1EBA6ADF90F4}"/>
              </a:ext>
            </a:extLst>
          </p:cNvPr>
          <p:cNvSpPr txBox="1"/>
          <p:nvPr/>
        </p:nvSpPr>
        <p:spPr>
          <a:xfrm>
            <a:off x="181288" y="4709100"/>
            <a:ext cx="4026046" cy="1653511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Still using the linear regression model we obtained in </a:t>
            </a:r>
            <a:r>
              <a:rPr lang="en-GB" sz="1400" dirty="0">
                <a:solidFill>
                  <a:srgbClr val="FF0000"/>
                </a:solidFill>
              </a:rPr>
              <a:t>slide 4 – B </a:t>
            </a:r>
            <a:r>
              <a:rPr lang="en-GB" sz="1400" dirty="0"/>
              <a:t>, we obtain MAPEs of 4.36 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 and 138.71 (</a:t>
            </a:r>
            <a:r>
              <a:rPr lang="en-GB" sz="1400" b="1" dirty="0">
                <a:solidFill>
                  <a:srgbClr val="00B050"/>
                </a:solidFill>
              </a:rPr>
              <a:t>B</a:t>
            </a:r>
            <a:r>
              <a:rPr lang="en-GB" sz="1400" dirty="0"/>
              <a:t>) for respectively the index and the index’s differences for the 5</a:t>
            </a:r>
            <a:r>
              <a:rPr lang="en-GB" sz="1400" baseline="30000" dirty="0"/>
              <a:t>th</a:t>
            </a:r>
            <a:r>
              <a:rPr lang="en-GB" sz="1400" dirty="0"/>
              <a:t> quantile regression, and MAPEs of 4.28 (</a:t>
            </a:r>
            <a:r>
              <a:rPr lang="en-GB" sz="1400" b="1" dirty="0">
                <a:solidFill>
                  <a:srgbClr val="00B050"/>
                </a:solidFill>
              </a:rPr>
              <a:t>C</a:t>
            </a:r>
            <a:r>
              <a:rPr lang="en-GB" sz="1400" dirty="0"/>
              <a:t>) and 130.60 (</a:t>
            </a:r>
            <a:r>
              <a:rPr lang="en-GB" sz="1400" b="1" dirty="0">
                <a:solidFill>
                  <a:srgbClr val="00B050"/>
                </a:solidFill>
              </a:rPr>
              <a:t>D</a:t>
            </a:r>
            <a:r>
              <a:rPr lang="en-GB" sz="1400" dirty="0"/>
              <a:t>) for respectively the index and the index’s differences for the 95</a:t>
            </a:r>
            <a:r>
              <a:rPr lang="en-GB" sz="1400" baseline="30000" dirty="0"/>
              <a:t>th</a:t>
            </a:r>
            <a:r>
              <a:rPr lang="en-GB" sz="1400" dirty="0"/>
              <a:t> quantile regression.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B5173E9-E335-454D-88C5-D781C3A0D8C5}"/>
              </a:ext>
            </a:extLst>
          </p:cNvPr>
          <p:cNvSpPr txBox="1"/>
          <p:nvPr/>
        </p:nvSpPr>
        <p:spPr>
          <a:xfrm>
            <a:off x="4409206" y="4709100"/>
            <a:ext cx="3732956" cy="122262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Back testing in the same fashion for the quantiles, we see that the actual data fits well between the boundaries of the 5</a:t>
            </a:r>
            <a:r>
              <a:rPr lang="en-GB" sz="1400" baseline="30000" dirty="0"/>
              <a:t>th</a:t>
            </a:r>
            <a:r>
              <a:rPr lang="en-GB" sz="1400" dirty="0"/>
              <a:t> and 95</a:t>
            </a:r>
            <a:r>
              <a:rPr lang="en-GB" sz="1400" baseline="30000" dirty="0"/>
              <a:t>th</a:t>
            </a:r>
            <a:r>
              <a:rPr lang="en-GB" sz="1400" dirty="0"/>
              <a:t> quantiles for both the differences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 and the index (</a:t>
            </a:r>
            <a:r>
              <a:rPr lang="en-GB" sz="1400" b="1" dirty="0">
                <a:solidFill>
                  <a:srgbClr val="00B050"/>
                </a:solidFill>
              </a:rPr>
              <a:t>F</a:t>
            </a:r>
            <a:r>
              <a:rPr lang="en-GB" sz="1400" dirty="0"/>
              <a:t>).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44A8928-5E01-45F2-8701-503B5AE3F03F}"/>
              </a:ext>
            </a:extLst>
          </p:cNvPr>
          <p:cNvSpPr txBox="1"/>
          <p:nvPr/>
        </p:nvSpPr>
        <p:spPr>
          <a:xfrm>
            <a:off x="5744780" y="752546"/>
            <a:ext cx="1169726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1400" dirty="0">
                <a:solidFill>
                  <a:srgbClr val="FF0000"/>
                </a:solidFill>
              </a:rPr>
              <a:t>95th quantile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ABE189F-23B4-4C64-9FBD-5B9CAD381E65}"/>
              </a:ext>
            </a:extLst>
          </p:cNvPr>
          <p:cNvSpPr txBox="1"/>
          <p:nvPr/>
        </p:nvSpPr>
        <p:spPr>
          <a:xfrm>
            <a:off x="2312438" y="105946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BBDAF2-3092-4150-A328-AC3E30D8E7E2}"/>
              </a:ext>
            </a:extLst>
          </p:cNvPr>
          <p:cNvSpPr txBox="1"/>
          <p:nvPr/>
        </p:nvSpPr>
        <p:spPr>
          <a:xfrm>
            <a:off x="2312437" y="2852493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069136A-56B3-4116-9A54-D96006909029}"/>
              </a:ext>
            </a:extLst>
          </p:cNvPr>
          <p:cNvSpPr txBox="1"/>
          <p:nvPr/>
        </p:nvSpPr>
        <p:spPr>
          <a:xfrm>
            <a:off x="6700125" y="100576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492DF45-9F53-4EEC-AAAF-804D4D81D498}"/>
              </a:ext>
            </a:extLst>
          </p:cNvPr>
          <p:cNvSpPr txBox="1"/>
          <p:nvPr/>
        </p:nvSpPr>
        <p:spPr>
          <a:xfrm>
            <a:off x="6700124" y="2837539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E5DADC0-A26B-4813-8D8C-08A28E3E8984}"/>
              </a:ext>
            </a:extLst>
          </p:cNvPr>
          <p:cNvSpPr txBox="1"/>
          <p:nvPr/>
        </p:nvSpPr>
        <p:spPr>
          <a:xfrm>
            <a:off x="11768169" y="655006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96565A3-CE0F-4EA1-9AA4-4D0A007FE390}"/>
              </a:ext>
            </a:extLst>
          </p:cNvPr>
          <p:cNvSpPr txBox="1"/>
          <p:nvPr/>
        </p:nvSpPr>
        <p:spPr>
          <a:xfrm>
            <a:off x="11728389" y="3558029"/>
            <a:ext cx="286471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F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81DD86B-DCB4-459B-9F52-A2FF34015A70}"/>
              </a:ext>
            </a:extLst>
          </p:cNvPr>
          <p:cNvSpPr/>
          <p:nvPr/>
        </p:nvSpPr>
        <p:spPr>
          <a:xfrm>
            <a:off x="6952167" y="2346488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E6AD46C-ACA4-48CC-84EE-A877A91968BB}"/>
              </a:ext>
            </a:extLst>
          </p:cNvPr>
          <p:cNvSpPr/>
          <p:nvPr/>
        </p:nvSpPr>
        <p:spPr>
          <a:xfrm>
            <a:off x="6887836" y="4154896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0DC2660-6303-48A2-BB22-1BED0118F769}"/>
              </a:ext>
            </a:extLst>
          </p:cNvPr>
          <p:cNvSpPr/>
          <p:nvPr/>
        </p:nvSpPr>
        <p:spPr>
          <a:xfrm>
            <a:off x="2670276" y="4154896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4686DDD-9BE9-40C4-9824-0F8B6AE69E85}"/>
              </a:ext>
            </a:extLst>
          </p:cNvPr>
          <p:cNvSpPr/>
          <p:nvPr/>
        </p:nvSpPr>
        <p:spPr>
          <a:xfrm>
            <a:off x="2769100" y="2366143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46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E3EF61-87C6-4A75-90A0-1C7C0CBF6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396" y="371273"/>
            <a:ext cx="8791575" cy="471488"/>
          </a:xfrm>
        </p:spPr>
        <p:txBody>
          <a:bodyPr/>
          <a:lstStyle/>
          <a:p>
            <a:r>
              <a:rPr lang="en-GB" sz="1600" dirty="0"/>
              <a:t>A. Investigation for trends, stationarity, seasonal and intervention effect (1/3)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E50396E-92B5-460E-A322-568D172CAE19}"/>
              </a:ext>
            </a:extLst>
          </p:cNvPr>
          <p:cNvSpPr txBox="1"/>
          <p:nvPr/>
        </p:nvSpPr>
        <p:spPr>
          <a:xfrm>
            <a:off x="6734629" y="3887894"/>
            <a:ext cx="528848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• The Liv-ex 100 Fine Wine Index </a:t>
            </a:r>
            <a:r>
              <a:rPr lang="en-GB" sz="1400" dirty="0"/>
              <a:t>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 </a:t>
            </a:r>
            <a:r>
              <a:rPr lang="en-US" sz="1400" dirty="0"/>
              <a:t>is computed using bids, offers and transactions of 100 fine wines (mostly Bordeaux) on the Liv-ex’s fine wine trading platform. The index is weighted by a combination of price, production and scarcity. The component wines are reviewed quarterly.</a:t>
            </a:r>
          </a:p>
          <a:p>
            <a:pPr algn="just"/>
            <a:endParaRPr lang="en-US" sz="1400" dirty="0"/>
          </a:p>
          <a:p>
            <a:pPr algn="just"/>
            <a:r>
              <a:rPr lang="en-US" sz="1400" dirty="0"/>
              <a:t>• After a qualitative study, we identified several factors (</a:t>
            </a:r>
            <a:r>
              <a:rPr lang="en-US" sz="1400" b="1" dirty="0">
                <a:solidFill>
                  <a:srgbClr val="00B050"/>
                </a:solidFill>
              </a:rPr>
              <a:t>C</a:t>
            </a:r>
            <a:r>
              <a:rPr lang="en-US" sz="1400" dirty="0"/>
              <a:t>) that may influence the Liv-ex 100 Fine Wine Index. We then used  indices from Bloomberg that best represent the behaviors of these factors.</a:t>
            </a:r>
            <a:endParaRPr lang="en-GB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E6BC43C-749D-4F10-8F63-A459FECC28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668501"/>
              </p:ext>
            </p:extLst>
          </p:nvPr>
        </p:nvGraphicFramePr>
        <p:xfrm>
          <a:off x="410029" y="3308172"/>
          <a:ext cx="6324600" cy="2910840"/>
        </p:xfrm>
        <a:graphic>
          <a:graphicData uri="http://schemas.openxmlformats.org/drawingml/2006/table">
            <a:tbl>
              <a:tblPr/>
              <a:tblGrid>
                <a:gridCol w="2133600">
                  <a:extLst>
                    <a:ext uri="{9D8B030D-6E8A-4147-A177-3AD203B41FA5}">
                      <a16:colId xmlns:a16="http://schemas.microsoft.com/office/drawing/2014/main" val="1182004263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62590441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281388081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Supply factors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Geographical 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6262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Fertilizers (wineyards)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Fertilizer Prices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North America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996634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 in the Bordeaux area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Weather Bordeaux Merignac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11732405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Brewery equipment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Agricultural &amp; Forestry Machine 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0623238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Oak (barrels and corks)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Red Oak Spot Prices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US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29737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Glass (glass bottles)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PPI Manufacture of Glass &amp; Glass Products 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866216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Conditionning material (cardboard)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PPI Corrugated Cardboard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2346068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Transportation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CPI Services Related to Transport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711064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Energy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CPI Electricity Gas and Other Fuels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60789761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45786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Demand factors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Geographical 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55699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Major export markets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Imports from 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China, US, Germany and UK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80096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Domestic market 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 Consumer Staples 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7736960"/>
                  </a:ext>
                </a:extLst>
              </a:tr>
              <a:tr h="76200"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GB" sz="11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738545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Substitutes factors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Index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Geographical scope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131979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Prices of other wines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CPI Wine from Grapes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France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31611220"/>
                  </a:ext>
                </a:extLst>
              </a:tr>
            </a:tbl>
          </a:graphicData>
        </a:graphic>
      </p:graphicFrame>
      <p:pic>
        <p:nvPicPr>
          <p:cNvPr id="7" name="Picture 6" descr="Chart, line chart, histogram&#10;&#10;Description automatically generated">
            <a:extLst>
              <a:ext uri="{FF2B5EF4-FFF2-40B4-BE49-F238E27FC236}">
                <a16:creationId xmlns:a16="http://schemas.microsoft.com/office/drawing/2014/main" id="{DFF02D25-65BF-41BB-981D-35BFA0CDB4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29" y="919913"/>
            <a:ext cx="3291642" cy="2276019"/>
          </a:xfrm>
          <a:prstGeom prst="rect">
            <a:avLst/>
          </a:prstGeom>
        </p:spPr>
      </p:pic>
      <p:pic>
        <p:nvPicPr>
          <p:cNvPr id="8" name="Picture 7" descr="Graphical user interface, chart&#10;&#10;Description automatically generated">
            <a:extLst>
              <a:ext uri="{FF2B5EF4-FFF2-40B4-BE49-F238E27FC236}">
                <a16:creationId xmlns:a16="http://schemas.microsoft.com/office/drawing/2014/main" id="{F3C60777-0E19-4A9B-9BC6-2F5EFBAF46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1157" y="966635"/>
            <a:ext cx="3189685" cy="21825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39E1593-A23A-439B-9B40-AE082AB89231}"/>
              </a:ext>
            </a:extLst>
          </p:cNvPr>
          <p:cNvSpPr txBox="1"/>
          <p:nvPr/>
        </p:nvSpPr>
        <p:spPr>
          <a:xfrm>
            <a:off x="7794857" y="1945366"/>
            <a:ext cx="419541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GB" sz="1400" dirty="0"/>
              <a:t>• We examine the differences of the Liv Ex 100 (</a:t>
            </a:r>
            <a:r>
              <a:rPr lang="en-GB" sz="1400" b="1" dirty="0">
                <a:solidFill>
                  <a:srgbClr val="00B050"/>
                </a:solidFill>
              </a:rPr>
              <a:t>B</a:t>
            </a:r>
            <a:r>
              <a:rPr lang="en-GB" sz="1400" dirty="0"/>
              <a:t>) to analyse the index’ behaviour and its relationship with other variables. We use the differences to get rid of spurious trends that may yield misleading results.</a:t>
            </a:r>
          </a:p>
          <a:p>
            <a:pPr algn="just"/>
            <a:endParaRPr lang="en-GB" sz="1400" dirty="0"/>
          </a:p>
          <a:p>
            <a:pPr algn="just"/>
            <a:r>
              <a:rPr lang="en-GB" sz="1400" dirty="0"/>
              <a:t>• We use monthly data for the Liv Ex 100 and all the other variables from Jan. 2002 to Nov. 2022.</a:t>
            </a: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7AA1A99A-1144-4AD0-BAA1-1D48205B67C6}"/>
              </a:ext>
            </a:extLst>
          </p:cNvPr>
          <p:cNvSpPr/>
          <p:nvPr/>
        </p:nvSpPr>
        <p:spPr>
          <a:xfrm>
            <a:off x="3814842" y="1913298"/>
            <a:ext cx="582300" cy="289248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21C6ABB-AB65-4E18-87F6-589F5919EFD5}"/>
              </a:ext>
            </a:extLst>
          </p:cNvPr>
          <p:cNvSpPr txBox="1"/>
          <p:nvPr/>
        </p:nvSpPr>
        <p:spPr>
          <a:xfrm>
            <a:off x="3285500" y="854356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91D2BFD-1D36-4247-8DDB-549DBD1393F6}"/>
              </a:ext>
            </a:extLst>
          </p:cNvPr>
          <p:cNvSpPr txBox="1"/>
          <p:nvPr/>
        </p:nvSpPr>
        <p:spPr>
          <a:xfrm>
            <a:off x="7386183" y="85435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A2711D8-EE57-433E-9301-C3D2B99FA453}"/>
              </a:ext>
            </a:extLst>
          </p:cNvPr>
          <p:cNvSpPr txBox="1"/>
          <p:nvPr/>
        </p:nvSpPr>
        <p:spPr>
          <a:xfrm>
            <a:off x="6422510" y="3456600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pic>
        <p:nvPicPr>
          <p:cNvPr id="13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B7EA1CE5-E1FF-44D9-842D-82009FB9E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56584" y="789054"/>
            <a:ext cx="1071963" cy="107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09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812DDD6-C6DF-482D-920A-34B3BDD23318}"/>
              </a:ext>
            </a:extLst>
          </p:cNvPr>
          <p:cNvSpPr/>
          <p:nvPr/>
        </p:nvSpPr>
        <p:spPr>
          <a:xfrm>
            <a:off x="8536992" y="3404446"/>
            <a:ext cx="3615257" cy="222514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90DA7CF-48FF-4FD6-9296-8619BF8A4902}"/>
              </a:ext>
            </a:extLst>
          </p:cNvPr>
          <p:cNvSpPr/>
          <p:nvPr/>
        </p:nvSpPr>
        <p:spPr>
          <a:xfrm>
            <a:off x="8536940" y="799463"/>
            <a:ext cx="3621405" cy="202710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solid"/>
              </a:ln>
              <a:solidFill>
                <a:srgbClr val="FF0000"/>
              </a:solidFill>
            </a:endParaRP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59E93995-DB05-44BE-8639-12E9F139AE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5124" y="3937138"/>
            <a:ext cx="3196397" cy="2225149"/>
          </a:xfrm>
          <a:prstGeom prst="rect">
            <a:avLst/>
          </a:prstGeom>
        </p:spPr>
      </p:pic>
      <p:pic>
        <p:nvPicPr>
          <p:cNvPr id="6" name="Picture 5" descr="A picture containing table&#10;&#10;Description automatically generated">
            <a:extLst>
              <a:ext uri="{FF2B5EF4-FFF2-40B4-BE49-F238E27FC236}">
                <a16:creationId xmlns:a16="http://schemas.microsoft.com/office/drawing/2014/main" id="{E39C0D3F-A6AE-4EA8-83B4-6F359066F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5124" y="733582"/>
            <a:ext cx="3196397" cy="2843743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3F1A4EB4-63EC-4168-8453-5A50FBBEF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077" y="702698"/>
            <a:ext cx="2783166" cy="3094542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4D343CED-B256-4300-96D8-FC7E23D5C4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219"/>
          <a:stretch/>
        </p:blipFill>
        <p:spPr>
          <a:xfrm>
            <a:off x="8561847" y="3420588"/>
            <a:ext cx="3567546" cy="1078263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5F920D80-9BD9-4C8B-B4E7-7FDB1052141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6826"/>
          <a:stretch/>
        </p:blipFill>
        <p:spPr>
          <a:xfrm>
            <a:off x="8561852" y="834717"/>
            <a:ext cx="3567546" cy="1268894"/>
          </a:xfrm>
          <a:prstGeom prst="rect">
            <a:avLst/>
          </a:prstGeom>
        </p:spPr>
      </p:pic>
      <p:pic>
        <p:nvPicPr>
          <p:cNvPr id="15" name="Picture 14" descr="Table&#10;&#10;Description automatically generated">
            <a:extLst>
              <a:ext uri="{FF2B5EF4-FFF2-40B4-BE49-F238E27FC236}">
                <a16:creationId xmlns:a16="http://schemas.microsoft.com/office/drawing/2014/main" id="{C872F8E0-8B4F-48D3-BCC4-F0500E1B69F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44394" b="46996"/>
          <a:stretch/>
        </p:blipFill>
        <p:spPr>
          <a:xfrm>
            <a:off x="8561852" y="2290170"/>
            <a:ext cx="3567546" cy="471488"/>
          </a:xfrm>
          <a:prstGeom prst="rect">
            <a:avLst/>
          </a:prstGeom>
        </p:spPr>
      </p:pic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F2E04C99-0543-4F4A-B641-5F4F250B73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8436" b="44432"/>
          <a:stretch/>
        </p:blipFill>
        <p:spPr>
          <a:xfrm>
            <a:off x="8561852" y="4678592"/>
            <a:ext cx="3567536" cy="353055"/>
          </a:xfrm>
          <a:prstGeom prst="rect">
            <a:avLst/>
          </a:prstGeom>
        </p:spPr>
      </p:pic>
      <p:pic>
        <p:nvPicPr>
          <p:cNvPr id="18" name="Picture 17" descr="Table&#10;&#10;Description automatically generated">
            <a:extLst>
              <a:ext uri="{FF2B5EF4-FFF2-40B4-BE49-F238E27FC236}">
                <a16:creationId xmlns:a16="http://schemas.microsoft.com/office/drawing/2014/main" id="{10EB5FEF-B985-4E0B-A15C-08792BF721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390" b="1479"/>
          <a:stretch/>
        </p:blipFill>
        <p:spPr>
          <a:xfrm>
            <a:off x="8561852" y="5211389"/>
            <a:ext cx="3567536" cy="353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8F7956B-6EA0-4538-92ED-F12DD8944273}"/>
              </a:ext>
            </a:extLst>
          </p:cNvPr>
          <p:cNvSpPr txBox="1"/>
          <p:nvPr/>
        </p:nvSpPr>
        <p:spPr>
          <a:xfrm>
            <a:off x="126692" y="3809071"/>
            <a:ext cx="3660583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We observe that D(Liv Ex) is stationary (</a:t>
            </a:r>
            <a:r>
              <a:rPr lang="en-US" sz="1400" b="1" dirty="0">
                <a:solidFill>
                  <a:srgbClr val="00B050"/>
                </a:solidFill>
              </a:rPr>
              <a:t>A</a:t>
            </a:r>
            <a:r>
              <a:rPr lang="en-US" sz="1400" dirty="0"/>
              <a:t>) with a unit root test.</a:t>
            </a:r>
          </a:p>
          <a:p>
            <a:endParaRPr lang="en-US" sz="1400" dirty="0"/>
          </a:p>
          <a:p>
            <a:r>
              <a:rPr lang="en-US" sz="1400" dirty="0"/>
              <a:t>• We then want to investigate the relationship of D(Liv Ex) with the differences of the variables we mentioned. </a:t>
            </a:r>
          </a:p>
          <a:p>
            <a:endParaRPr lang="en-US" sz="1400" dirty="0"/>
          </a:p>
          <a:p>
            <a:r>
              <a:rPr lang="en-US" sz="1400" dirty="0"/>
              <a:t>• First, we run a linear regression with all these variables (</a:t>
            </a:r>
            <a:r>
              <a:rPr lang="en-US" sz="1400" b="1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), and only keep those which are statistically significant (</a:t>
            </a:r>
            <a:r>
              <a:rPr lang="en-US" sz="1400" b="1" dirty="0">
                <a:solidFill>
                  <a:srgbClr val="00B050"/>
                </a:solidFill>
              </a:rPr>
              <a:t>C</a:t>
            </a:r>
            <a:r>
              <a:rPr lang="en-US" sz="1400" dirty="0"/>
              <a:t>). This model gives us an adjusted R-squared of 42.93.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E2FD59-6253-4FFD-A588-26D789FA9641}"/>
              </a:ext>
            </a:extLst>
          </p:cNvPr>
          <p:cNvSpPr txBox="1"/>
          <p:nvPr/>
        </p:nvSpPr>
        <p:spPr>
          <a:xfrm>
            <a:off x="6904010" y="760855"/>
            <a:ext cx="169135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Then, we examine the partial correlation of the residuals (</a:t>
            </a:r>
            <a:r>
              <a:rPr lang="en-US" sz="1400" b="1" dirty="0">
                <a:solidFill>
                  <a:srgbClr val="00B050"/>
                </a:solidFill>
              </a:rPr>
              <a:t>D</a:t>
            </a:r>
            <a:r>
              <a:rPr lang="en-US" sz="1400" dirty="0"/>
              <a:t>) and squared residuals (</a:t>
            </a:r>
            <a:r>
              <a:rPr lang="en-US" sz="1400" b="1" dirty="0">
                <a:solidFill>
                  <a:srgbClr val="00B050"/>
                </a:solidFill>
              </a:rPr>
              <a:t>E</a:t>
            </a:r>
            <a:r>
              <a:rPr lang="en-US" sz="1400" dirty="0"/>
              <a:t>) of the statistically significant variables to examine which lags would be relevant to investigate.</a:t>
            </a:r>
          </a:p>
          <a:p>
            <a:endParaRPr lang="en-US" sz="2400" dirty="0"/>
          </a:p>
          <a:p>
            <a:r>
              <a:rPr lang="en-US" sz="1400" dirty="0"/>
              <a:t>•  We notice that the lags 1, 2, 15, 16, 17, 35 and 36 are outside the PACF’s confidence intervals (highlighted in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and worth investigating. This may indicate a seasonality effect.</a:t>
            </a:r>
            <a:endParaRPr lang="en-GB" sz="1400" dirty="0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CA5CED49-3643-4D63-AE7D-C00141729BC0}"/>
              </a:ext>
            </a:extLst>
          </p:cNvPr>
          <p:cNvSpPr/>
          <p:nvPr/>
        </p:nvSpPr>
        <p:spPr>
          <a:xfrm rot="5400000">
            <a:off x="5229445" y="3622141"/>
            <a:ext cx="247753" cy="2701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3AB35E-8458-4678-B691-287820184288}"/>
              </a:ext>
            </a:extLst>
          </p:cNvPr>
          <p:cNvSpPr txBox="1"/>
          <p:nvPr/>
        </p:nvSpPr>
        <p:spPr>
          <a:xfrm>
            <a:off x="10093386" y="1813624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/>
              <a:t>…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12E4A5-F64F-426A-90AD-9D640BE38667}"/>
              </a:ext>
            </a:extLst>
          </p:cNvPr>
          <p:cNvSpPr txBox="1"/>
          <p:nvPr/>
        </p:nvSpPr>
        <p:spPr>
          <a:xfrm>
            <a:off x="10093381" y="4210704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/>
              <a:t>…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CB9CE0F-D7FE-4DBC-81B0-2B4AD8C11696}"/>
              </a:ext>
            </a:extLst>
          </p:cNvPr>
          <p:cNvSpPr txBox="1"/>
          <p:nvPr/>
        </p:nvSpPr>
        <p:spPr>
          <a:xfrm>
            <a:off x="10093381" y="4743501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/>
              <a:t>…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B154799-079B-4A26-B04E-78BFF0E07DFD}"/>
              </a:ext>
            </a:extLst>
          </p:cNvPr>
          <p:cNvSpPr/>
          <p:nvPr/>
        </p:nvSpPr>
        <p:spPr>
          <a:xfrm>
            <a:off x="9608562" y="1692721"/>
            <a:ext cx="1107440" cy="22065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F58C8C2-CF71-410C-9BA2-889BF6854DF1}"/>
              </a:ext>
            </a:extLst>
          </p:cNvPr>
          <p:cNvSpPr/>
          <p:nvPr/>
        </p:nvSpPr>
        <p:spPr>
          <a:xfrm>
            <a:off x="9608562" y="2283352"/>
            <a:ext cx="1107440" cy="339215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00A4A1-836B-44F4-853E-C10DA5F37649}"/>
              </a:ext>
            </a:extLst>
          </p:cNvPr>
          <p:cNvSpPr/>
          <p:nvPr/>
        </p:nvSpPr>
        <p:spPr>
          <a:xfrm>
            <a:off x="9608557" y="4159635"/>
            <a:ext cx="1107440" cy="274307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84D4F-6028-4B1C-9F00-D91A0450A966}"/>
              </a:ext>
            </a:extLst>
          </p:cNvPr>
          <p:cNvSpPr/>
          <p:nvPr/>
        </p:nvSpPr>
        <p:spPr>
          <a:xfrm>
            <a:off x="9613200" y="4838067"/>
            <a:ext cx="1107440" cy="12867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5622D3A-498C-47E2-A3B3-964E1B9997DB}"/>
              </a:ext>
            </a:extLst>
          </p:cNvPr>
          <p:cNvSpPr/>
          <p:nvPr/>
        </p:nvSpPr>
        <p:spPr>
          <a:xfrm>
            <a:off x="9608557" y="5303936"/>
            <a:ext cx="1107440" cy="21084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6097E1AA-58F9-4FEC-895C-BD9031C20ABD}"/>
              </a:ext>
            </a:extLst>
          </p:cNvPr>
          <p:cNvSpPr/>
          <p:nvPr/>
        </p:nvSpPr>
        <p:spPr>
          <a:xfrm>
            <a:off x="10210529" y="2850951"/>
            <a:ext cx="270181" cy="529112"/>
          </a:xfrm>
          <a:prstGeom prst="up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1BCCFFB0-3983-481E-9463-CE48488B9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396" y="371273"/>
            <a:ext cx="8791575" cy="471488"/>
          </a:xfrm>
        </p:spPr>
        <p:txBody>
          <a:bodyPr/>
          <a:lstStyle/>
          <a:p>
            <a:r>
              <a:rPr lang="en-GB" sz="1600" dirty="0"/>
              <a:t>A. Investigation for trends, stationarity, seasonal and intervention effect (2/3)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1AB0D7-160D-4519-AEE1-27CAB13FAF90}"/>
              </a:ext>
            </a:extLst>
          </p:cNvPr>
          <p:cNvSpPr txBox="1"/>
          <p:nvPr/>
        </p:nvSpPr>
        <p:spPr>
          <a:xfrm>
            <a:off x="2704948" y="65629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94C7A3-43D5-4901-8E36-F32888DE4FFB}"/>
              </a:ext>
            </a:extLst>
          </p:cNvPr>
          <p:cNvSpPr txBox="1"/>
          <p:nvPr/>
        </p:nvSpPr>
        <p:spPr>
          <a:xfrm>
            <a:off x="6652226" y="708420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63C1C98-FF90-4B7D-A46E-6D1C09AF98B7}"/>
              </a:ext>
            </a:extLst>
          </p:cNvPr>
          <p:cNvSpPr txBox="1"/>
          <p:nvPr/>
        </p:nvSpPr>
        <p:spPr>
          <a:xfrm>
            <a:off x="6648728" y="3902371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039B382-A142-4426-AA10-E67FBA9F257F}"/>
              </a:ext>
            </a:extLst>
          </p:cNvPr>
          <p:cNvSpPr txBox="1"/>
          <p:nvPr/>
        </p:nvSpPr>
        <p:spPr>
          <a:xfrm>
            <a:off x="11817269" y="79927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A7666DC-05EC-40A8-A7F4-A04F643035AD}"/>
              </a:ext>
            </a:extLst>
          </p:cNvPr>
          <p:cNvSpPr txBox="1"/>
          <p:nvPr/>
        </p:nvSpPr>
        <p:spPr>
          <a:xfrm>
            <a:off x="11811449" y="3412544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303006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BA1729AC-D451-43DE-B3E8-6E4E9DCA91C7}"/>
              </a:ext>
            </a:extLst>
          </p:cNvPr>
          <p:cNvSpPr/>
          <p:nvPr/>
        </p:nvSpPr>
        <p:spPr>
          <a:xfrm>
            <a:off x="5389510" y="2953866"/>
            <a:ext cx="3280765" cy="20551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744DD3A1-E690-4948-8D43-D9BB0C4A4AB4}"/>
              </a:ext>
            </a:extLst>
          </p:cNvPr>
          <p:cNvSpPr/>
          <p:nvPr/>
        </p:nvSpPr>
        <p:spPr>
          <a:xfrm>
            <a:off x="5389510" y="760370"/>
            <a:ext cx="3265418" cy="20551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95E37788-6883-4EFC-B1B5-931938638DF6}"/>
              </a:ext>
            </a:extLst>
          </p:cNvPr>
          <p:cNvSpPr/>
          <p:nvPr/>
        </p:nvSpPr>
        <p:spPr>
          <a:xfrm>
            <a:off x="70131" y="730616"/>
            <a:ext cx="3647009" cy="24088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</a:ln>
              <a:solidFill>
                <a:srgbClr val="FF0000"/>
              </a:solidFill>
            </a:endParaRPr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67C65AEB-EBF9-4231-8EDA-B7762E1E9A7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3829"/>
          <a:stretch/>
        </p:blipFill>
        <p:spPr>
          <a:xfrm>
            <a:off x="112998" y="762015"/>
            <a:ext cx="3550874" cy="116393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3600C2D4-0CB6-48D2-B7CC-D3E679B69A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997" y="2106920"/>
            <a:ext cx="3550875" cy="1000328"/>
          </a:xfrm>
          <a:prstGeom prst="rect">
            <a:avLst/>
          </a:prstGeom>
        </p:spPr>
      </p:pic>
      <p:pic>
        <p:nvPicPr>
          <p:cNvPr id="20" name="Picture 19" descr="Table&#10;&#10;Description automatically generated">
            <a:extLst>
              <a:ext uri="{FF2B5EF4-FFF2-40B4-BE49-F238E27FC236}">
                <a16:creationId xmlns:a16="http://schemas.microsoft.com/office/drawing/2014/main" id="{F6A453F7-4A96-47D8-ACA1-2C5503B6D4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997" y="3489487"/>
            <a:ext cx="3549143" cy="2584737"/>
          </a:xfrm>
          <a:prstGeom prst="rect">
            <a:avLst/>
          </a:prstGeom>
        </p:spPr>
      </p:pic>
      <p:pic>
        <p:nvPicPr>
          <p:cNvPr id="21" name="Picture 20" descr="Table&#10;&#10;Description automatically generated">
            <a:extLst>
              <a:ext uri="{FF2B5EF4-FFF2-40B4-BE49-F238E27FC236}">
                <a16:creationId xmlns:a16="http://schemas.microsoft.com/office/drawing/2014/main" id="{754495CF-4C98-4097-A512-AD1479F2634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78084"/>
          <a:stretch/>
        </p:blipFill>
        <p:spPr>
          <a:xfrm>
            <a:off x="5424378" y="773224"/>
            <a:ext cx="3208349" cy="1062913"/>
          </a:xfrm>
          <a:prstGeom prst="rect">
            <a:avLst/>
          </a:prstGeom>
        </p:spPr>
      </p:pic>
      <p:pic>
        <p:nvPicPr>
          <p:cNvPr id="22" name="Picture 21" descr="Table&#10;&#10;Description automatically generated">
            <a:extLst>
              <a:ext uri="{FF2B5EF4-FFF2-40B4-BE49-F238E27FC236}">
                <a16:creationId xmlns:a16="http://schemas.microsoft.com/office/drawing/2014/main" id="{7C158EA4-05FA-40E6-B31C-C4CAD879BC8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75690"/>
          <a:stretch/>
        </p:blipFill>
        <p:spPr>
          <a:xfrm>
            <a:off x="5424378" y="2993113"/>
            <a:ext cx="3213882" cy="1081619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38FEC284-0952-40CE-ACAA-EA5D4FE8FD2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46349" b="47170"/>
          <a:stretch/>
        </p:blipFill>
        <p:spPr>
          <a:xfrm>
            <a:off x="5424378" y="1992922"/>
            <a:ext cx="3208349" cy="314325"/>
          </a:xfrm>
          <a:prstGeom prst="rect">
            <a:avLst/>
          </a:prstGeom>
        </p:spPr>
      </p:pic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AEE616E1-D0A9-43CD-B7CA-8B4C8B7C477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374" b="7550"/>
          <a:stretch/>
        </p:blipFill>
        <p:spPr>
          <a:xfrm>
            <a:off x="5424377" y="2454735"/>
            <a:ext cx="3208349" cy="294686"/>
          </a:xfrm>
          <a:prstGeom prst="rect">
            <a:avLst/>
          </a:prstGeom>
        </p:spPr>
      </p:pic>
      <p:pic>
        <p:nvPicPr>
          <p:cNvPr id="26" name="Picture 25" descr="Table&#10;&#10;Description automatically generated">
            <a:extLst>
              <a:ext uri="{FF2B5EF4-FFF2-40B4-BE49-F238E27FC236}">
                <a16:creationId xmlns:a16="http://schemas.microsoft.com/office/drawing/2014/main" id="{AA0890DD-502B-409E-942D-B78F85671CC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0978" b="43217"/>
          <a:stretch/>
        </p:blipFill>
        <p:spPr>
          <a:xfrm>
            <a:off x="5424377" y="4257464"/>
            <a:ext cx="3213881" cy="258259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84B8F004-D19F-479A-817D-32712F1F02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2632" b="1563"/>
          <a:stretch/>
        </p:blipFill>
        <p:spPr>
          <a:xfrm>
            <a:off x="5424378" y="4698455"/>
            <a:ext cx="3208348" cy="257814"/>
          </a:xfrm>
          <a:prstGeom prst="rect">
            <a:avLst/>
          </a:prstGeom>
        </p:spPr>
      </p:pic>
      <p:pic>
        <p:nvPicPr>
          <p:cNvPr id="31" name="Picture 30" descr="Table&#10;&#10;Description automatically generated">
            <a:extLst>
              <a:ext uri="{FF2B5EF4-FFF2-40B4-BE49-F238E27FC236}">
                <a16:creationId xmlns:a16="http://schemas.microsoft.com/office/drawing/2014/main" id="{42103034-D539-42C6-9F40-841C1EF3F85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6147"/>
          <a:stretch/>
        </p:blipFill>
        <p:spPr>
          <a:xfrm>
            <a:off x="8809700" y="706056"/>
            <a:ext cx="3127044" cy="3356484"/>
          </a:xfrm>
          <a:prstGeom prst="rect">
            <a:avLst/>
          </a:prstGeom>
        </p:spPr>
      </p:pic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E0815877-11A9-439D-BAC7-2456FFFCCC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54699" y="4062540"/>
            <a:ext cx="3266469" cy="220739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A49DE51-3CCC-43DB-B40E-0E27F2712B7A}"/>
              </a:ext>
            </a:extLst>
          </p:cNvPr>
          <p:cNvSpPr txBox="1"/>
          <p:nvPr/>
        </p:nvSpPr>
        <p:spPr>
          <a:xfrm>
            <a:off x="1636195" y="1637798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FBB5634-6307-469F-9FB4-8251D2BC8775}"/>
              </a:ext>
            </a:extLst>
          </p:cNvPr>
          <p:cNvSpPr/>
          <p:nvPr/>
        </p:nvSpPr>
        <p:spPr>
          <a:xfrm rot="5400000">
            <a:off x="1763691" y="3163277"/>
            <a:ext cx="247753" cy="270181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0266398-BEDD-489E-84E4-3865C748DFDF}"/>
              </a:ext>
            </a:extLst>
          </p:cNvPr>
          <p:cNvSpPr txBox="1"/>
          <p:nvPr/>
        </p:nvSpPr>
        <p:spPr>
          <a:xfrm>
            <a:off x="3682460" y="661464"/>
            <a:ext cx="1756461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400" dirty="0"/>
              <a:t>• We run a new regression with all the significant variables and lags 1, 2, 15, 16, 17, 35 and 36 (</a:t>
            </a:r>
            <a:r>
              <a:rPr lang="en-US" sz="1400" b="1" dirty="0">
                <a:solidFill>
                  <a:srgbClr val="00B050"/>
                </a:solidFill>
              </a:rPr>
              <a:t>A</a:t>
            </a:r>
            <a:r>
              <a:rPr lang="en-US" sz="1400" dirty="0"/>
              <a:t>). We then remove one by one the statistically non-significant variables and obtain a model which yields us an adjusted R-squared of 56.61 with 10 variables (</a:t>
            </a:r>
            <a:r>
              <a:rPr lang="en-US" sz="1400" b="1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).</a:t>
            </a:r>
          </a:p>
          <a:p>
            <a:pPr algn="l"/>
            <a:endParaRPr lang="en-US" sz="1400" dirty="0"/>
          </a:p>
          <a:p>
            <a:pPr algn="l"/>
            <a:r>
              <a:rPr lang="en-US" sz="1400" dirty="0"/>
              <a:t>• The PACF for this new regression gives us lags for residuals (</a:t>
            </a:r>
            <a:r>
              <a:rPr lang="en-US" sz="1400" b="1" dirty="0">
                <a:solidFill>
                  <a:srgbClr val="00B050"/>
                </a:solidFill>
              </a:rPr>
              <a:t>C</a:t>
            </a:r>
            <a:r>
              <a:rPr lang="en-US" sz="1400" dirty="0"/>
              <a:t>) and squared residuals (</a:t>
            </a:r>
            <a:r>
              <a:rPr lang="en-US" sz="1400" b="1" dirty="0">
                <a:solidFill>
                  <a:srgbClr val="00B050"/>
                </a:solidFill>
              </a:rPr>
              <a:t>D</a:t>
            </a:r>
            <a:r>
              <a:rPr lang="en-US" sz="1400" dirty="0"/>
              <a:t>) that are much more within the boundaries that the “unlagged” regression. </a:t>
            </a:r>
            <a:endParaRPr lang="en-GB" sz="14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238459F-9EF5-4872-9DAC-8990D6FD2514}"/>
              </a:ext>
            </a:extLst>
          </p:cNvPr>
          <p:cNvSpPr txBox="1"/>
          <p:nvPr/>
        </p:nvSpPr>
        <p:spPr>
          <a:xfrm>
            <a:off x="6782026" y="1548892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9595FB-5672-49DF-A1A5-FCDE8336E1C2}"/>
              </a:ext>
            </a:extLst>
          </p:cNvPr>
          <p:cNvSpPr txBox="1"/>
          <p:nvPr/>
        </p:nvSpPr>
        <p:spPr>
          <a:xfrm>
            <a:off x="6782026" y="1984526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EA88E288-01BC-465D-8962-F2ECA6F799CE}"/>
              </a:ext>
            </a:extLst>
          </p:cNvPr>
          <p:cNvSpPr txBox="1"/>
          <p:nvPr/>
        </p:nvSpPr>
        <p:spPr>
          <a:xfrm>
            <a:off x="6776191" y="3774394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B664D7D-C94C-4791-9B90-4D8CB49770E4}"/>
              </a:ext>
            </a:extLst>
          </p:cNvPr>
          <p:cNvSpPr txBox="1"/>
          <p:nvPr/>
        </p:nvSpPr>
        <p:spPr>
          <a:xfrm>
            <a:off x="6776191" y="4232888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1F1E8-A650-490A-B5BF-AB886A86864D}"/>
              </a:ext>
            </a:extLst>
          </p:cNvPr>
          <p:cNvSpPr txBox="1"/>
          <p:nvPr/>
        </p:nvSpPr>
        <p:spPr>
          <a:xfrm>
            <a:off x="5618480" y="5222254"/>
            <a:ext cx="280415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• The ADF of the residuals (</a:t>
            </a:r>
            <a:r>
              <a:rPr lang="en-US" sz="1400" b="1" dirty="0">
                <a:solidFill>
                  <a:srgbClr val="00B050"/>
                </a:solidFill>
              </a:rPr>
              <a:t>E</a:t>
            </a:r>
            <a:r>
              <a:rPr lang="en-US" sz="1400" dirty="0"/>
              <a:t>) shows that they are stationary, as can be seen on the residuals charts (</a:t>
            </a:r>
            <a:r>
              <a:rPr lang="en-US" sz="1400" b="1" dirty="0">
                <a:solidFill>
                  <a:srgbClr val="00B050"/>
                </a:solidFill>
              </a:rPr>
              <a:t>F</a:t>
            </a:r>
            <a:r>
              <a:rPr lang="en-US" sz="1400" dirty="0"/>
              <a:t>). </a:t>
            </a:r>
            <a:endParaRPr lang="en-GB" sz="1400" dirty="0"/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3C09672-ED24-40FB-BC1D-94F0CD7F27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0396" y="371273"/>
            <a:ext cx="8791575" cy="471488"/>
          </a:xfrm>
        </p:spPr>
        <p:txBody>
          <a:bodyPr/>
          <a:lstStyle/>
          <a:p>
            <a:r>
              <a:rPr lang="en-GB" sz="1600" dirty="0"/>
              <a:t>A. Investigation for trends, stationarity, seasonal and intervention effect (3/3)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46606C3-315B-4ECF-87A1-CFFF124F47A1}"/>
              </a:ext>
            </a:extLst>
          </p:cNvPr>
          <p:cNvSpPr txBox="1"/>
          <p:nvPr/>
        </p:nvSpPr>
        <p:spPr>
          <a:xfrm>
            <a:off x="3329107" y="76201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D6ADA0E-F584-43A0-80E4-F6D5E122D2C6}"/>
              </a:ext>
            </a:extLst>
          </p:cNvPr>
          <p:cNvSpPr txBox="1"/>
          <p:nvPr/>
        </p:nvSpPr>
        <p:spPr>
          <a:xfrm>
            <a:off x="3329107" y="348948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C129C3C-09F7-4775-B62D-3514753ED671}"/>
              </a:ext>
            </a:extLst>
          </p:cNvPr>
          <p:cNvSpPr txBox="1"/>
          <p:nvPr/>
        </p:nvSpPr>
        <p:spPr>
          <a:xfrm>
            <a:off x="8314021" y="730616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EC4FD78-C3DB-462B-96FC-362D30BC21BF}"/>
              </a:ext>
            </a:extLst>
          </p:cNvPr>
          <p:cNvSpPr txBox="1"/>
          <p:nvPr/>
        </p:nvSpPr>
        <p:spPr>
          <a:xfrm>
            <a:off x="8314021" y="2981586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8C83E0-7EF3-4BDC-B599-16BE4B826D60}"/>
              </a:ext>
            </a:extLst>
          </p:cNvPr>
          <p:cNvSpPr txBox="1"/>
          <p:nvPr/>
        </p:nvSpPr>
        <p:spPr>
          <a:xfrm>
            <a:off x="11547238" y="706056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33828C2-3091-4077-B8C8-692642EF8DE9}"/>
              </a:ext>
            </a:extLst>
          </p:cNvPr>
          <p:cNvSpPr txBox="1"/>
          <p:nvPr/>
        </p:nvSpPr>
        <p:spPr>
          <a:xfrm>
            <a:off x="11482676" y="4093318"/>
            <a:ext cx="286471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F</a:t>
            </a:r>
          </a:p>
        </p:txBody>
      </p:sp>
    </p:spTree>
    <p:extLst>
      <p:ext uri="{BB962C8B-B14F-4D97-AF65-F5344CB8AC3E}">
        <p14:creationId xmlns:p14="http://schemas.microsoft.com/office/powerpoint/2010/main" val="1270720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>
            <a:extLst>
              <a:ext uri="{FF2B5EF4-FFF2-40B4-BE49-F238E27FC236}">
                <a16:creationId xmlns:a16="http://schemas.microsoft.com/office/drawing/2014/main" id="{9B63A663-8032-4007-9A61-E2FA3BFAABE9}"/>
              </a:ext>
            </a:extLst>
          </p:cNvPr>
          <p:cNvSpPr/>
          <p:nvPr/>
        </p:nvSpPr>
        <p:spPr>
          <a:xfrm>
            <a:off x="4362461" y="3672213"/>
            <a:ext cx="3301840" cy="146691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sysDot"/>
              </a:ln>
              <a:solidFill>
                <a:srgbClr val="FF0000"/>
              </a:solidFill>
            </a:endParaRP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AF4A2508-4D83-4961-B6D4-F5A786F2FC31}"/>
              </a:ext>
            </a:extLst>
          </p:cNvPr>
          <p:cNvSpPr/>
          <p:nvPr/>
        </p:nvSpPr>
        <p:spPr>
          <a:xfrm>
            <a:off x="4365314" y="711011"/>
            <a:ext cx="3301840" cy="271798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sysDot"/>
              </a:ln>
              <a:solidFill>
                <a:srgbClr val="FF0000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4214BF64-04F5-4CBD-87B3-73F2ED0DE6FB}"/>
              </a:ext>
            </a:extLst>
          </p:cNvPr>
          <p:cNvSpPr txBox="1">
            <a:spLocks/>
          </p:cNvSpPr>
          <p:nvPr/>
        </p:nvSpPr>
        <p:spPr>
          <a:xfrm>
            <a:off x="2990396" y="371273"/>
            <a:ext cx="8791575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B. Investigation for autoregressive properties</a:t>
            </a:r>
          </a:p>
        </p:txBody>
      </p:sp>
      <p:pic>
        <p:nvPicPr>
          <p:cNvPr id="4" name="Picture 3" descr="Table&#10;&#10;Description automatically generated">
            <a:extLst>
              <a:ext uri="{FF2B5EF4-FFF2-40B4-BE49-F238E27FC236}">
                <a16:creationId xmlns:a16="http://schemas.microsoft.com/office/drawing/2014/main" id="{0AFABA72-203F-41AE-B7C3-B6E13D2549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749" y="750267"/>
            <a:ext cx="4036366" cy="2086507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FC60CC5F-BBD1-49BE-ACD6-EB75BBC24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749" y="2968158"/>
            <a:ext cx="2739409" cy="3003814"/>
          </a:xfrm>
          <a:prstGeom prst="rect">
            <a:avLst/>
          </a:prstGeom>
        </p:spPr>
      </p:pic>
      <p:pic>
        <p:nvPicPr>
          <p:cNvPr id="8" name="Picture 7" descr="Table&#10;&#10;Description automatically generated">
            <a:extLst>
              <a:ext uri="{FF2B5EF4-FFF2-40B4-BE49-F238E27FC236}">
                <a16:creationId xmlns:a16="http://schemas.microsoft.com/office/drawing/2014/main" id="{436C97A6-1373-4F65-8622-80CE5A21986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80035"/>
          <a:stretch/>
        </p:blipFill>
        <p:spPr>
          <a:xfrm>
            <a:off x="4411876" y="750267"/>
            <a:ext cx="3208298" cy="1174552"/>
          </a:xfrm>
          <a:prstGeom prst="rect">
            <a:avLst/>
          </a:prstGeom>
        </p:spPr>
      </p:pic>
      <p:pic>
        <p:nvPicPr>
          <p:cNvPr id="12" name="Picture 11" descr="Table&#10;&#10;Description automatically generated">
            <a:extLst>
              <a:ext uri="{FF2B5EF4-FFF2-40B4-BE49-F238E27FC236}">
                <a16:creationId xmlns:a16="http://schemas.microsoft.com/office/drawing/2014/main" id="{8E5B9B26-7021-4C10-A3E2-A6C0B80F46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1156"/>
          <a:stretch/>
        </p:blipFill>
        <p:spPr>
          <a:xfrm>
            <a:off x="4411877" y="3710792"/>
            <a:ext cx="3208298" cy="1050138"/>
          </a:xfrm>
          <a:prstGeom prst="rect">
            <a:avLst/>
          </a:prstGeom>
          <a:ln>
            <a:solidFill>
              <a:schemeClr val="tx1"/>
            </a:solidFill>
            <a:prstDash val="sysDash"/>
          </a:ln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81E1BA73-D428-45FE-A132-374368C02E2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8148" b="54987"/>
          <a:stretch/>
        </p:blipFill>
        <p:spPr>
          <a:xfrm>
            <a:off x="4411876" y="2678177"/>
            <a:ext cx="3208298" cy="403860"/>
          </a:xfrm>
          <a:prstGeom prst="rect">
            <a:avLst/>
          </a:prstGeom>
        </p:spPr>
      </p:pic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8A24735-203D-41C5-BB0C-57D9DB52F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803" b="37829"/>
          <a:stretch/>
        </p:blipFill>
        <p:spPr>
          <a:xfrm>
            <a:off x="4411876" y="3191705"/>
            <a:ext cx="3208298" cy="198119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AF5C7830-339D-45C2-9AC9-A26C5C4920D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2497" b="69074"/>
          <a:stretch/>
        </p:blipFill>
        <p:spPr>
          <a:xfrm>
            <a:off x="4411876" y="2025562"/>
            <a:ext cx="3208298" cy="495776"/>
          </a:xfrm>
          <a:prstGeom prst="rect">
            <a:avLst/>
          </a:prstGeom>
        </p:spPr>
      </p:pic>
      <p:pic>
        <p:nvPicPr>
          <p:cNvPr id="14" name="Picture 13" descr="Table&#10;&#10;Description automatically generated">
            <a:extLst>
              <a:ext uri="{FF2B5EF4-FFF2-40B4-BE49-F238E27FC236}">
                <a16:creationId xmlns:a16="http://schemas.microsoft.com/office/drawing/2014/main" id="{01C08D39-3F73-4876-8F6F-4706A481A7C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1753" b="23336"/>
          <a:stretch/>
        </p:blipFill>
        <p:spPr>
          <a:xfrm>
            <a:off x="4411877" y="4826067"/>
            <a:ext cx="3208298" cy="27367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05033F6-971A-4288-BCBA-488449D19579}"/>
              </a:ext>
            </a:extLst>
          </p:cNvPr>
          <p:cNvSpPr/>
          <p:nvPr/>
        </p:nvSpPr>
        <p:spPr>
          <a:xfrm>
            <a:off x="5580568" y="1644216"/>
            <a:ext cx="769444" cy="22065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E393E81-670B-45BD-B429-E68D1E8AED85}"/>
              </a:ext>
            </a:extLst>
          </p:cNvPr>
          <p:cNvSpPr/>
          <p:nvPr/>
        </p:nvSpPr>
        <p:spPr>
          <a:xfrm>
            <a:off x="5580568" y="2085713"/>
            <a:ext cx="769444" cy="12257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2D4BE28-6EB0-4AED-975F-1CFED0E28DCA}"/>
              </a:ext>
            </a:extLst>
          </p:cNvPr>
          <p:cNvSpPr/>
          <p:nvPr/>
        </p:nvSpPr>
        <p:spPr>
          <a:xfrm>
            <a:off x="5580568" y="2377994"/>
            <a:ext cx="769444" cy="12257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80051BC-8730-4DC8-81A2-07DC12AD785A}"/>
              </a:ext>
            </a:extLst>
          </p:cNvPr>
          <p:cNvSpPr/>
          <p:nvPr/>
        </p:nvSpPr>
        <p:spPr>
          <a:xfrm>
            <a:off x="5580568" y="2728863"/>
            <a:ext cx="769444" cy="22313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298C1B-5E35-4555-83FA-F474CAD321EB}"/>
              </a:ext>
            </a:extLst>
          </p:cNvPr>
          <p:cNvSpPr/>
          <p:nvPr/>
        </p:nvSpPr>
        <p:spPr>
          <a:xfrm>
            <a:off x="5580568" y="3225620"/>
            <a:ext cx="769444" cy="11760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F47246-6519-4BB6-B2AE-0C557A98D20F}"/>
              </a:ext>
            </a:extLst>
          </p:cNvPr>
          <p:cNvSpPr/>
          <p:nvPr/>
        </p:nvSpPr>
        <p:spPr>
          <a:xfrm>
            <a:off x="5580568" y="4492925"/>
            <a:ext cx="769444" cy="11760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AD8393E-3E52-4945-934C-C9C3B1DCA9D2}"/>
              </a:ext>
            </a:extLst>
          </p:cNvPr>
          <p:cNvSpPr/>
          <p:nvPr/>
        </p:nvSpPr>
        <p:spPr>
          <a:xfrm>
            <a:off x="5580568" y="4913605"/>
            <a:ext cx="769444" cy="117602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1AD8988E-C2FD-4D0E-8D2A-88C29B94C4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62036" y="791504"/>
            <a:ext cx="3301840" cy="19260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17EDCF2-DBBD-4396-858F-F102322ED632}"/>
              </a:ext>
            </a:extLst>
          </p:cNvPr>
          <p:cNvSpPr txBox="1"/>
          <p:nvPr/>
        </p:nvSpPr>
        <p:spPr>
          <a:xfrm>
            <a:off x="2883158" y="2931676"/>
            <a:ext cx="1528718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• Running an AR1 (</a:t>
            </a:r>
            <a:r>
              <a:rPr lang="en-US" sz="1400" b="1" dirty="0">
                <a:solidFill>
                  <a:srgbClr val="00B050"/>
                </a:solidFill>
              </a:rPr>
              <a:t>A</a:t>
            </a:r>
            <a:r>
              <a:rPr lang="en-US" sz="1400" dirty="0"/>
              <a:t>), we obtain an adjusted R-squared of 13.87 and stationary residuals (</a:t>
            </a:r>
            <a:r>
              <a:rPr lang="en-US" sz="1400" b="1" dirty="0">
                <a:solidFill>
                  <a:srgbClr val="00B050"/>
                </a:solidFill>
              </a:rPr>
              <a:t>B</a:t>
            </a:r>
            <a:r>
              <a:rPr lang="en-US" sz="1400" dirty="0"/>
              <a:t>). The PACF for residuals (</a:t>
            </a:r>
            <a:r>
              <a:rPr lang="en-US" sz="1400" b="1" dirty="0">
                <a:solidFill>
                  <a:srgbClr val="00B050"/>
                </a:solidFill>
              </a:rPr>
              <a:t>C</a:t>
            </a:r>
            <a:r>
              <a:rPr lang="en-US" sz="1400" dirty="0"/>
              <a:t>) and squared residuals (</a:t>
            </a:r>
            <a:r>
              <a:rPr lang="en-US" sz="1400" b="1" dirty="0">
                <a:solidFill>
                  <a:srgbClr val="00B050"/>
                </a:solidFill>
              </a:rPr>
              <a:t>D</a:t>
            </a:r>
            <a:r>
              <a:rPr lang="en-US" sz="1400" dirty="0"/>
              <a:t>) leads us to examine the lags </a:t>
            </a:r>
            <a:r>
              <a:rPr lang="en-GB" sz="1400" dirty="0"/>
              <a:t>2 3 7 10 16 17 28 and 35 </a:t>
            </a:r>
            <a:r>
              <a:rPr lang="en-US" sz="1400" dirty="0"/>
              <a:t>(highlighted in </a:t>
            </a:r>
            <a:r>
              <a:rPr lang="en-US" sz="1400" dirty="0">
                <a:solidFill>
                  <a:srgbClr val="FF0000"/>
                </a:solidFill>
              </a:rPr>
              <a:t>red</a:t>
            </a:r>
            <a:r>
              <a:rPr lang="en-US" sz="1400" dirty="0"/>
              <a:t>) </a:t>
            </a:r>
            <a:r>
              <a:rPr lang="en-GB" sz="1400" dirty="0"/>
              <a:t>.   </a:t>
            </a:r>
          </a:p>
          <a:p>
            <a:pPr algn="l"/>
            <a:endParaRPr lang="en-GB" sz="14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A1A8BC0-067F-48E9-A3C2-B0633F6A0A27}"/>
              </a:ext>
            </a:extLst>
          </p:cNvPr>
          <p:cNvSpPr txBox="1"/>
          <p:nvPr/>
        </p:nvSpPr>
        <p:spPr>
          <a:xfrm>
            <a:off x="4364357" y="5224904"/>
            <a:ext cx="363156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sz="1400" dirty="0"/>
              <a:t>•  </a:t>
            </a:r>
            <a:r>
              <a:rPr lang="en-GB" sz="1400" dirty="0"/>
              <a:t>Regressing with these lags and removing one by one the significant variables yields us an adjusted R-squared of 19.92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 and stationary residuals (</a:t>
            </a:r>
            <a:r>
              <a:rPr lang="en-GB" sz="1400" b="1" dirty="0">
                <a:solidFill>
                  <a:srgbClr val="00B050"/>
                </a:solidFill>
              </a:rPr>
              <a:t>F</a:t>
            </a:r>
            <a:r>
              <a:rPr lang="en-GB" sz="1400" dirty="0"/>
              <a:t> and </a:t>
            </a:r>
            <a:r>
              <a:rPr lang="en-GB" sz="1400" b="1" dirty="0">
                <a:solidFill>
                  <a:srgbClr val="00B050"/>
                </a:solidFill>
              </a:rPr>
              <a:t>G</a:t>
            </a:r>
            <a:r>
              <a:rPr lang="en-GB" sz="1400" dirty="0"/>
              <a:t>).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0F76D246-244A-4C2B-B8B6-726A2A0B18D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269"/>
          <a:stretch/>
        </p:blipFill>
        <p:spPr>
          <a:xfrm>
            <a:off x="8512056" y="2836774"/>
            <a:ext cx="2801798" cy="935696"/>
          </a:xfrm>
          <a:prstGeom prst="rect">
            <a:avLst/>
          </a:prstGeom>
        </p:spPr>
      </p:pic>
      <p:pic>
        <p:nvPicPr>
          <p:cNvPr id="26" name="Picture 25" descr="Graphical user interface&#10;&#10;Description automatically generated">
            <a:extLst>
              <a:ext uri="{FF2B5EF4-FFF2-40B4-BE49-F238E27FC236}">
                <a16:creationId xmlns:a16="http://schemas.microsoft.com/office/drawing/2014/main" id="{42DD09ED-73EC-4D7F-8E7F-020CE6C74D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7230" y="3899134"/>
            <a:ext cx="3531451" cy="2303259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DB208703-E897-4E69-9CC2-A7185A263B8A}"/>
              </a:ext>
            </a:extLst>
          </p:cNvPr>
          <p:cNvSpPr txBox="1"/>
          <p:nvPr/>
        </p:nvSpPr>
        <p:spPr>
          <a:xfrm>
            <a:off x="3827817" y="763634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F2E486-9972-4F73-AA26-4EECC34B23A4}"/>
              </a:ext>
            </a:extLst>
          </p:cNvPr>
          <p:cNvSpPr txBox="1"/>
          <p:nvPr/>
        </p:nvSpPr>
        <p:spPr>
          <a:xfrm>
            <a:off x="2530810" y="2939744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9817690-69C3-4067-A861-5E8F89B54736}"/>
              </a:ext>
            </a:extLst>
          </p:cNvPr>
          <p:cNvSpPr txBox="1"/>
          <p:nvPr/>
        </p:nvSpPr>
        <p:spPr>
          <a:xfrm>
            <a:off x="7300603" y="74724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D12DCAF-45EF-4F3F-92C0-12ED83CB2817}"/>
              </a:ext>
            </a:extLst>
          </p:cNvPr>
          <p:cNvSpPr txBox="1"/>
          <p:nvPr/>
        </p:nvSpPr>
        <p:spPr>
          <a:xfrm>
            <a:off x="7308055" y="3710792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BDF48C6-109D-47F6-AC85-3A0B18BBA4A4}"/>
              </a:ext>
            </a:extLst>
          </p:cNvPr>
          <p:cNvSpPr txBox="1"/>
          <p:nvPr/>
        </p:nvSpPr>
        <p:spPr>
          <a:xfrm>
            <a:off x="11264581" y="763634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5793D20-EE6B-4643-97BF-59D3B3E8C916}"/>
              </a:ext>
            </a:extLst>
          </p:cNvPr>
          <p:cNvSpPr txBox="1"/>
          <p:nvPr/>
        </p:nvSpPr>
        <p:spPr>
          <a:xfrm>
            <a:off x="11014560" y="2803215"/>
            <a:ext cx="25002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F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C07615B9-FBBD-4961-9DE7-88C0B3E75553}"/>
              </a:ext>
            </a:extLst>
          </p:cNvPr>
          <p:cNvSpPr txBox="1"/>
          <p:nvPr/>
        </p:nvSpPr>
        <p:spPr>
          <a:xfrm>
            <a:off x="11105506" y="3899134"/>
            <a:ext cx="25002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FFB9332-0C8D-487B-890A-6609D3C462CA}"/>
              </a:ext>
            </a:extLst>
          </p:cNvPr>
          <p:cNvSpPr txBox="1"/>
          <p:nvPr/>
        </p:nvSpPr>
        <p:spPr>
          <a:xfrm>
            <a:off x="5845533" y="1556891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714A7195-13C0-4283-8212-E67274ADE841}"/>
              </a:ext>
            </a:extLst>
          </p:cNvPr>
          <p:cNvSpPr txBox="1"/>
          <p:nvPr/>
        </p:nvSpPr>
        <p:spPr>
          <a:xfrm>
            <a:off x="5843760" y="2186284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B72577-7FB5-4311-9A38-8BC52A379EDC}"/>
              </a:ext>
            </a:extLst>
          </p:cNvPr>
          <p:cNvSpPr txBox="1"/>
          <p:nvPr/>
        </p:nvSpPr>
        <p:spPr>
          <a:xfrm>
            <a:off x="5857201" y="2741850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0361D95-5586-4441-A08D-66669A62BCC2}"/>
              </a:ext>
            </a:extLst>
          </p:cNvPr>
          <p:cNvSpPr txBox="1"/>
          <p:nvPr/>
        </p:nvSpPr>
        <p:spPr>
          <a:xfrm>
            <a:off x="5851136" y="4386609"/>
            <a:ext cx="504479" cy="576293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2800" b="1" dirty="0">
                <a:solidFill>
                  <a:srgbClr val="FF0000"/>
                </a:solidFill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984530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DAD43B1-2CD9-4124-A435-4FB7D15F96A3}"/>
              </a:ext>
            </a:extLst>
          </p:cNvPr>
          <p:cNvSpPr/>
          <p:nvPr/>
        </p:nvSpPr>
        <p:spPr>
          <a:xfrm>
            <a:off x="1842476" y="710559"/>
            <a:ext cx="10217020" cy="274314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dash"/>
              </a:ln>
              <a:noFill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30447F2-2B2E-4CFA-A633-D1E3183F69BD}"/>
              </a:ext>
            </a:extLst>
          </p:cNvPr>
          <p:cNvSpPr/>
          <p:nvPr/>
        </p:nvSpPr>
        <p:spPr>
          <a:xfrm>
            <a:off x="1823814" y="3506807"/>
            <a:ext cx="10217020" cy="281485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ln w="12700">
                <a:solidFill>
                  <a:schemeClr val="tx1"/>
                </a:solidFill>
                <a:prstDash val="dash"/>
              </a:ln>
              <a:noFill/>
            </a:endParaRPr>
          </a:p>
        </p:txBody>
      </p:sp>
      <p:pic>
        <p:nvPicPr>
          <p:cNvPr id="35" name="Picture 34" descr="Table&#10;&#10;Description automatically generated">
            <a:extLst>
              <a:ext uri="{FF2B5EF4-FFF2-40B4-BE49-F238E27FC236}">
                <a16:creationId xmlns:a16="http://schemas.microsoft.com/office/drawing/2014/main" id="{AB81DD31-74A3-4B20-9F2D-837B019003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6339" y="1096998"/>
            <a:ext cx="2823364" cy="2311354"/>
          </a:xfrm>
          <a:prstGeom prst="rect">
            <a:avLst/>
          </a:prstGeom>
        </p:spPr>
      </p:pic>
      <p:pic>
        <p:nvPicPr>
          <p:cNvPr id="36" name="Picture 35" descr="Table&#10;&#10;Description automatically generated">
            <a:extLst>
              <a:ext uri="{FF2B5EF4-FFF2-40B4-BE49-F238E27FC236}">
                <a16:creationId xmlns:a16="http://schemas.microsoft.com/office/drawing/2014/main" id="{4D39E4F0-CB19-468A-A35B-715FFC6647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122" y="3803914"/>
            <a:ext cx="2810384" cy="2461358"/>
          </a:xfrm>
          <a:prstGeom prst="rect">
            <a:avLst/>
          </a:prstGeom>
        </p:spPr>
      </p:pic>
      <p:sp>
        <p:nvSpPr>
          <p:cNvPr id="39" name="Title 1">
            <a:extLst>
              <a:ext uri="{FF2B5EF4-FFF2-40B4-BE49-F238E27FC236}">
                <a16:creationId xmlns:a16="http://schemas.microsoft.com/office/drawing/2014/main" id="{3090A42D-7825-4593-8EE2-8E24A245A439}"/>
              </a:ext>
            </a:extLst>
          </p:cNvPr>
          <p:cNvSpPr txBox="1">
            <a:spLocks/>
          </p:cNvSpPr>
          <p:nvPr/>
        </p:nvSpPr>
        <p:spPr>
          <a:xfrm>
            <a:off x="1930400" y="371273"/>
            <a:ext cx="9851571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1600" dirty="0"/>
              <a:t>C. Investigation for conditional volatility properties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FBA66AB5-DB83-4603-9BE7-895B8F86EF6A}"/>
              </a:ext>
            </a:extLst>
          </p:cNvPr>
          <p:cNvSpPr txBox="1"/>
          <p:nvPr/>
        </p:nvSpPr>
        <p:spPr>
          <a:xfrm>
            <a:off x="275387" y="976822"/>
            <a:ext cx="1484664" cy="510060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r>
              <a:rPr lang="en-US" sz="1400" dirty="0"/>
              <a:t>• </a:t>
            </a:r>
            <a:r>
              <a:rPr lang="en-GB" sz="1400" dirty="0"/>
              <a:t>Using a conditional volatility GARCH (1,1) 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 model and GARCH (1,1) model with a threshold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 yield quite similar results. </a:t>
            </a:r>
          </a:p>
          <a:p>
            <a:endParaRPr lang="en-GB" sz="1400" dirty="0"/>
          </a:p>
          <a:p>
            <a:r>
              <a:rPr lang="en-US" sz="1400" dirty="0"/>
              <a:t>• </a:t>
            </a:r>
            <a:r>
              <a:rPr lang="en-GB" sz="1400" dirty="0"/>
              <a:t>The PACF shows only one lag slightly outside the confidence interval (2) for squared residuals (</a:t>
            </a:r>
            <a:r>
              <a:rPr lang="en-GB" sz="1400" b="1" dirty="0">
                <a:solidFill>
                  <a:srgbClr val="00B050"/>
                </a:solidFill>
              </a:rPr>
              <a:t>C</a:t>
            </a:r>
            <a:r>
              <a:rPr lang="en-GB" sz="1400" dirty="0"/>
              <a:t> and </a:t>
            </a:r>
            <a:r>
              <a:rPr lang="en-GB" sz="1400" b="1" dirty="0">
                <a:solidFill>
                  <a:srgbClr val="00B050"/>
                </a:solidFill>
              </a:rPr>
              <a:t>G</a:t>
            </a:r>
            <a:r>
              <a:rPr lang="en-GB" sz="1400" dirty="0"/>
              <a:t>). The standardized results are stationary (</a:t>
            </a:r>
            <a:r>
              <a:rPr lang="en-GB" sz="1400" b="1" dirty="0">
                <a:solidFill>
                  <a:srgbClr val="00B050"/>
                </a:solidFill>
              </a:rPr>
              <a:t>D</a:t>
            </a:r>
            <a:r>
              <a:rPr lang="en-GB" sz="1400" dirty="0"/>
              <a:t> and </a:t>
            </a:r>
            <a:r>
              <a:rPr lang="en-GB" sz="1400" b="1" dirty="0">
                <a:solidFill>
                  <a:srgbClr val="00B050"/>
                </a:solidFill>
              </a:rPr>
              <a:t>H</a:t>
            </a:r>
            <a:r>
              <a:rPr lang="en-GB" sz="1400" dirty="0"/>
              <a:t>).</a:t>
            </a:r>
          </a:p>
        </p:txBody>
      </p:sp>
      <p:pic>
        <p:nvPicPr>
          <p:cNvPr id="25" name="Picture 24" descr="Table&#10;&#10;Description automatically generated">
            <a:extLst>
              <a:ext uri="{FF2B5EF4-FFF2-40B4-BE49-F238E27FC236}">
                <a16:creationId xmlns:a16="http://schemas.microsoft.com/office/drawing/2014/main" id="{C56FAB0F-A2FA-4BFC-A288-2F652B3D7CB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7257"/>
          <a:stretch/>
        </p:blipFill>
        <p:spPr>
          <a:xfrm>
            <a:off x="5087899" y="750303"/>
            <a:ext cx="2823364" cy="1331351"/>
          </a:xfrm>
          <a:prstGeom prst="rect">
            <a:avLst/>
          </a:prstGeom>
        </p:spPr>
      </p:pic>
      <p:pic>
        <p:nvPicPr>
          <p:cNvPr id="27" name="Picture 26" descr="Table&#10;&#10;Description automatically generated">
            <a:extLst>
              <a:ext uri="{FF2B5EF4-FFF2-40B4-BE49-F238E27FC236}">
                <a16:creationId xmlns:a16="http://schemas.microsoft.com/office/drawing/2014/main" id="{91E40572-F11E-41DF-A76A-493B7CC80C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4844"/>
          <a:stretch/>
        </p:blipFill>
        <p:spPr>
          <a:xfrm>
            <a:off x="5094389" y="2172388"/>
            <a:ext cx="2810384" cy="1213203"/>
          </a:xfrm>
          <a:prstGeom prst="rect">
            <a:avLst/>
          </a:prstGeom>
        </p:spPr>
      </p:pic>
      <p:pic>
        <p:nvPicPr>
          <p:cNvPr id="29" name="Picture 28" descr="Table&#10;&#10;Description automatically generated">
            <a:extLst>
              <a:ext uri="{FF2B5EF4-FFF2-40B4-BE49-F238E27FC236}">
                <a16:creationId xmlns:a16="http://schemas.microsoft.com/office/drawing/2014/main" id="{938C6CD5-2727-4E95-A764-674F38B7A29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67786"/>
          <a:stretch/>
        </p:blipFill>
        <p:spPr>
          <a:xfrm>
            <a:off x="5094389" y="3589649"/>
            <a:ext cx="2810384" cy="1344592"/>
          </a:xfrm>
          <a:prstGeom prst="rect">
            <a:avLst/>
          </a:prstGeom>
        </p:spPr>
      </p:pic>
      <p:pic>
        <p:nvPicPr>
          <p:cNvPr id="38" name="Picture 37" descr="Table&#10;&#10;Description automatically generated">
            <a:extLst>
              <a:ext uri="{FF2B5EF4-FFF2-40B4-BE49-F238E27FC236}">
                <a16:creationId xmlns:a16="http://schemas.microsoft.com/office/drawing/2014/main" id="{FBD3E9A9-9D3C-4A52-B5DF-A38A2D0D776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68729"/>
          <a:stretch/>
        </p:blipFill>
        <p:spPr>
          <a:xfrm>
            <a:off x="5050452" y="5006595"/>
            <a:ext cx="2898258" cy="1262552"/>
          </a:xfrm>
          <a:prstGeom prst="rect">
            <a:avLst/>
          </a:prstGeom>
        </p:spPr>
      </p:pic>
      <p:pic>
        <p:nvPicPr>
          <p:cNvPr id="3" name="Picture 2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A311623B-B5F2-481E-8AC7-DE241242C3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9920" y="966922"/>
            <a:ext cx="3432051" cy="2439895"/>
          </a:xfrm>
          <a:prstGeom prst="rect">
            <a:avLst/>
          </a:prstGeom>
        </p:spPr>
      </p:pic>
      <p:pic>
        <p:nvPicPr>
          <p:cNvPr id="5" name="Picture 4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7FEA4EC1-25E7-4EE5-B825-3254AFEFFFA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49920" y="3816044"/>
            <a:ext cx="3432054" cy="2439896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D84D6BA-2137-4B4C-8FF7-97A8512D39BA}"/>
              </a:ext>
            </a:extLst>
          </p:cNvPr>
          <p:cNvSpPr/>
          <p:nvPr/>
        </p:nvSpPr>
        <p:spPr>
          <a:xfrm>
            <a:off x="6145530" y="3045384"/>
            <a:ext cx="642632" cy="11194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8D9E8AB-C61C-42C8-9B5D-9E8B5A2B785A}"/>
              </a:ext>
            </a:extLst>
          </p:cNvPr>
          <p:cNvSpPr/>
          <p:nvPr/>
        </p:nvSpPr>
        <p:spPr>
          <a:xfrm>
            <a:off x="6145530" y="5854343"/>
            <a:ext cx="642632" cy="11194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E98E84-A1AD-40D2-B81A-982A4155B46E}"/>
              </a:ext>
            </a:extLst>
          </p:cNvPr>
          <p:cNvSpPr txBox="1"/>
          <p:nvPr/>
        </p:nvSpPr>
        <p:spPr>
          <a:xfrm>
            <a:off x="4349399" y="1078340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5F3B7C3-C58F-4182-AEE4-CF4517336D76}"/>
              </a:ext>
            </a:extLst>
          </p:cNvPr>
          <p:cNvSpPr txBox="1"/>
          <p:nvPr/>
        </p:nvSpPr>
        <p:spPr>
          <a:xfrm>
            <a:off x="7513231" y="989483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22140D7-41DA-4B5A-9D47-BA1B830904A9}"/>
              </a:ext>
            </a:extLst>
          </p:cNvPr>
          <p:cNvSpPr txBox="1"/>
          <p:nvPr/>
        </p:nvSpPr>
        <p:spPr>
          <a:xfrm>
            <a:off x="7513231" y="233781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A0B1DE-80E1-4A1F-A2CF-946281121A9F}"/>
              </a:ext>
            </a:extLst>
          </p:cNvPr>
          <p:cNvSpPr txBox="1"/>
          <p:nvPr/>
        </p:nvSpPr>
        <p:spPr>
          <a:xfrm>
            <a:off x="11435992" y="96206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8B177-FA5D-4D23-AC2F-4F11FA499367}"/>
              </a:ext>
            </a:extLst>
          </p:cNvPr>
          <p:cNvSpPr txBox="1"/>
          <p:nvPr/>
        </p:nvSpPr>
        <p:spPr>
          <a:xfrm>
            <a:off x="4355810" y="3783339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A229165-3B21-488B-8C46-54126478775C}"/>
              </a:ext>
            </a:extLst>
          </p:cNvPr>
          <p:cNvSpPr txBox="1"/>
          <p:nvPr/>
        </p:nvSpPr>
        <p:spPr>
          <a:xfrm>
            <a:off x="7513231" y="3744803"/>
            <a:ext cx="286471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F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63F564-ED5A-4895-82E8-D2C562B631F5}"/>
              </a:ext>
            </a:extLst>
          </p:cNvPr>
          <p:cNvSpPr txBox="1"/>
          <p:nvPr/>
        </p:nvSpPr>
        <p:spPr>
          <a:xfrm>
            <a:off x="7513231" y="5173071"/>
            <a:ext cx="324943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8D05DF-EB07-430F-B349-0D5FDAB25782}"/>
              </a:ext>
            </a:extLst>
          </p:cNvPr>
          <p:cNvSpPr txBox="1"/>
          <p:nvPr/>
        </p:nvSpPr>
        <p:spPr>
          <a:xfrm>
            <a:off x="11435992" y="3828436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A7BC78A-848C-43A2-B620-FBE5E4159E7A}"/>
              </a:ext>
            </a:extLst>
          </p:cNvPr>
          <p:cNvSpPr txBox="1"/>
          <p:nvPr/>
        </p:nvSpPr>
        <p:spPr>
          <a:xfrm>
            <a:off x="1845859" y="725988"/>
            <a:ext cx="1211404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1400" dirty="0">
                <a:solidFill>
                  <a:srgbClr val="FF0000"/>
                </a:solidFill>
              </a:rPr>
              <a:t>GARCH (1,1)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6235A98-E67A-494C-8D3F-5673BD60BFC8}"/>
              </a:ext>
            </a:extLst>
          </p:cNvPr>
          <p:cNvSpPr txBox="1"/>
          <p:nvPr/>
        </p:nvSpPr>
        <p:spPr>
          <a:xfrm>
            <a:off x="1831461" y="3485096"/>
            <a:ext cx="2216230" cy="360850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sz="1400" dirty="0">
                <a:solidFill>
                  <a:srgbClr val="FF0000"/>
                </a:solidFill>
              </a:rPr>
              <a:t>GARCH (1,1) w. threshold</a:t>
            </a:r>
          </a:p>
        </p:txBody>
      </p:sp>
    </p:spTree>
    <p:extLst>
      <p:ext uri="{BB962C8B-B14F-4D97-AF65-F5344CB8AC3E}">
        <p14:creationId xmlns:p14="http://schemas.microsoft.com/office/powerpoint/2010/main" val="962732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950E4633-B444-49BB-A154-FCC1B2E23E8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338" b="10653"/>
          <a:stretch/>
        </p:blipFill>
        <p:spPr>
          <a:xfrm>
            <a:off x="209494" y="1183341"/>
            <a:ext cx="2995849" cy="2914206"/>
          </a:xfrm>
          <a:prstGeom prst="rect">
            <a:avLst/>
          </a:prstGeom>
        </p:spPr>
      </p:pic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E5B6BE8A-833D-4580-AD56-184A67F195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3817" y="1183779"/>
            <a:ext cx="1981542" cy="1295317"/>
          </a:xfrm>
          <a:prstGeom prst="rect">
            <a:avLst/>
          </a:prstGeom>
        </p:spPr>
      </p:pic>
      <p:pic>
        <p:nvPicPr>
          <p:cNvPr id="8" name="Picture 7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24CD81DB-8B61-4254-9C73-FF12DC19CC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86" y="4279825"/>
            <a:ext cx="1736363" cy="1736363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C2940CEF-F138-44C5-80C5-14342DA121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5342" y="2640444"/>
            <a:ext cx="2118491" cy="1648519"/>
          </a:xfrm>
          <a:prstGeom prst="rect">
            <a:avLst/>
          </a:prstGeom>
        </p:spPr>
      </p:pic>
      <p:pic>
        <p:nvPicPr>
          <p:cNvPr id="13" name="Picture 12" descr="Table&#10;&#10;Description automatically generated">
            <a:extLst>
              <a:ext uri="{FF2B5EF4-FFF2-40B4-BE49-F238E27FC236}">
                <a16:creationId xmlns:a16="http://schemas.microsoft.com/office/drawing/2014/main" id="{19637D03-9702-4379-AC8A-7284D3952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1724" b="11989"/>
          <a:stretch/>
        </p:blipFill>
        <p:spPr>
          <a:xfrm>
            <a:off x="6202696" y="1180138"/>
            <a:ext cx="3052175" cy="2708695"/>
          </a:xfrm>
          <a:prstGeom prst="rect">
            <a:avLst/>
          </a:prstGeom>
        </p:spPr>
      </p:pic>
      <p:pic>
        <p:nvPicPr>
          <p:cNvPr id="14" name="Picture 13" descr="A picture containing text, newspaper, screenshot&#10;&#10;Description automatically generated">
            <a:extLst>
              <a:ext uri="{FF2B5EF4-FFF2-40B4-BE49-F238E27FC236}">
                <a16:creationId xmlns:a16="http://schemas.microsoft.com/office/drawing/2014/main" id="{F0F060A6-23B3-4D3B-9E8C-0E68CE85511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826971" y="4451597"/>
            <a:ext cx="1736364" cy="1736364"/>
          </a:xfrm>
          <a:prstGeom prst="rect">
            <a:avLst/>
          </a:prstGeom>
        </p:spPr>
      </p:pic>
      <p:pic>
        <p:nvPicPr>
          <p:cNvPr id="15" name="Picture 14" descr="Diagram&#10;&#10;Description automatically generated">
            <a:extLst>
              <a:ext uri="{FF2B5EF4-FFF2-40B4-BE49-F238E27FC236}">
                <a16:creationId xmlns:a16="http://schemas.microsoft.com/office/drawing/2014/main" id="{1360617C-49A5-44E9-8D85-91F311B039E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53574" y="1149876"/>
            <a:ext cx="2083158" cy="1363122"/>
          </a:xfrm>
          <a:prstGeom prst="rect">
            <a:avLst/>
          </a:prstGeom>
        </p:spPr>
      </p:pic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A4D668B3-35D6-4A26-AE6E-304148FA9D6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67052" y="2681050"/>
            <a:ext cx="2256202" cy="1567305"/>
          </a:xfrm>
          <a:prstGeom prst="rect">
            <a:avLst/>
          </a:prstGeom>
        </p:spPr>
      </p:pic>
      <p:sp>
        <p:nvSpPr>
          <p:cNvPr id="23" name="Title 1">
            <a:extLst>
              <a:ext uri="{FF2B5EF4-FFF2-40B4-BE49-F238E27FC236}">
                <a16:creationId xmlns:a16="http://schemas.microsoft.com/office/drawing/2014/main" id="{148C482F-35E7-46CF-B08C-E9486770CD05}"/>
              </a:ext>
            </a:extLst>
          </p:cNvPr>
          <p:cNvSpPr txBox="1">
            <a:spLocks/>
          </p:cNvSpPr>
          <p:nvPr/>
        </p:nvSpPr>
        <p:spPr>
          <a:xfrm>
            <a:off x="1930400" y="371273"/>
            <a:ext cx="9851571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D. Investigation for regime switching properties (1/2)</a:t>
            </a:r>
            <a:endParaRPr lang="en-GB" sz="16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BDA5F92-F675-4B37-85B1-BE36E50B024A}"/>
              </a:ext>
            </a:extLst>
          </p:cNvPr>
          <p:cNvSpPr txBox="1"/>
          <p:nvPr/>
        </p:nvSpPr>
        <p:spPr>
          <a:xfrm>
            <a:off x="2407107" y="4295757"/>
            <a:ext cx="4121200" cy="208439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Creating a Markov 2-regime switching model 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 yields a MAPE of 104. 55 (</a:t>
            </a:r>
            <a:r>
              <a:rPr lang="en-GB" sz="1400" b="1" dirty="0">
                <a:solidFill>
                  <a:srgbClr val="00B050"/>
                </a:solidFill>
              </a:rPr>
              <a:t>B</a:t>
            </a:r>
            <a:r>
              <a:rPr lang="en-GB" sz="1400" dirty="0"/>
              <a:t>) with significantly different probabilities (</a:t>
            </a:r>
            <a:r>
              <a:rPr lang="en-GB" sz="1400" b="1" dirty="0">
                <a:solidFill>
                  <a:srgbClr val="00B050"/>
                </a:solidFill>
              </a:rPr>
              <a:t>C</a:t>
            </a:r>
            <a:r>
              <a:rPr lang="en-GB" sz="1400" dirty="0"/>
              <a:t>). The second model’s occurrence tends to increase as of 2014 (</a:t>
            </a:r>
            <a:r>
              <a:rPr lang="en-GB" sz="1400" b="1" dirty="0">
                <a:solidFill>
                  <a:srgbClr val="00B050"/>
                </a:solidFill>
              </a:rPr>
              <a:t>D</a:t>
            </a:r>
            <a:r>
              <a:rPr lang="en-GB" sz="1400" dirty="0"/>
              <a:t>).</a:t>
            </a:r>
          </a:p>
          <a:p>
            <a:pPr algn="just"/>
            <a:endParaRPr lang="en-GB" sz="1400" dirty="0"/>
          </a:p>
          <a:p>
            <a:pPr algn="just"/>
            <a:r>
              <a:rPr lang="en-US" sz="1400" dirty="0"/>
              <a:t>• </a:t>
            </a:r>
            <a:r>
              <a:rPr lang="en-GB" sz="1400" dirty="0"/>
              <a:t>Putting as common variables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 those whose difference is les than 0.3 (</a:t>
            </a:r>
            <a:r>
              <a:rPr lang="en-GB" sz="1400" b="1" dirty="0">
                <a:solidFill>
                  <a:srgbClr val="00B050"/>
                </a:solidFill>
              </a:rPr>
              <a:t>F</a:t>
            </a:r>
            <a:r>
              <a:rPr lang="en-GB" sz="1400" dirty="0"/>
              <a:t>) between the two models, we obtain quite similar MAPE (</a:t>
            </a:r>
            <a:r>
              <a:rPr lang="en-GB" sz="1400" b="1" dirty="0">
                <a:solidFill>
                  <a:srgbClr val="00B050"/>
                </a:solidFill>
              </a:rPr>
              <a:t>I</a:t>
            </a:r>
            <a:r>
              <a:rPr lang="en-GB" sz="1400" dirty="0"/>
              <a:t>) and switching probabilities (</a:t>
            </a:r>
            <a:r>
              <a:rPr lang="en-GB" sz="1400" b="1" dirty="0">
                <a:solidFill>
                  <a:srgbClr val="00B050"/>
                </a:solidFill>
              </a:rPr>
              <a:t>G </a:t>
            </a:r>
            <a:r>
              <a:rPr lang="en-GB" sz="1400" dirty="0"/>
              <a:t>and </a:t>
            </a:r>
            <a:r>
              <a:rPr lang="en-GB" sz="1400" b="1" dirty="0">
                <a:solidFill>
                  <a:srgbClr val="00B050"/>
                </a:solidFill>
              </a:rPr>
              <a:t>H</a:t>
            </a:r>
            <a:r>
              <a:rPr lang="en-GB" sz="1400" dirty="0"/>
              <a:t>).</a:t>
            </a:r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9D717123-7B40-4C3D-9BA8-EB2D16232D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334868"/>
              </p:ext>
            </p:extLst>
          </p:nvPr>
        </p:nvGraphicFramePr>
        <p:xfrm>
          <a:off x="6783562" y="4414618"/>
          <a:ext cx="2256202" cy="1538317"/>
        </p:xfrm>
        <a:graphic>
          <a:graphicData uri="http://schemas.openxmlformats.org/drawingml/2006/table">
            <a:tbl>
              <a:tblPr/>
              <a:tblGrid>
                <a:gridCol w="1781212">
                  <a:extLst>
                    <a:ext uri="{9D8B030D-6E8A-4147-A177-3AD203B41FA5}">
                      <a16:colId xmlns:a16="http://schemas.microsoft.com/office/drawing/2014/main" val="3805335989"/>
                    </a:ext>
                  </a:extLst>
                </a:gridCol>
                <a:gridCol w="474990">
                  <a:extLst>
                    <a:ext uri="{9D8B030D-6E8A-4147-A177-3AD203B41FA5}">
                      <a16:colId xmlns:a16="http://schemas.microsoft.com/office/drawing/2014/main" val="2364761587"/>
                    </a:ext>
                  </a:extLst>
                </a:gridCol>
              </a:tblGrid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Variable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1" i="0" u="none" strike="noStrike">
                          <a:solidFill>
                            <a:srgbClr val="FFFFFF"/>
                          </a:solidFill>
                          <a:effectLst/>
                          <a:latin typeface="Calibri" panose="020F0502020204030204" pitchFamily="34" charset="0"/>
                        </a:rPr>
                        <a:t>T-Stat diff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0808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643371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D(LIV_EX_100_BENCHMARK_FIN(-1))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0.371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3584221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D(LIV_EX_100_BENCHMARK_FIN(-2))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0.440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7675283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D(LIV_EX_100_BENCHMARK_FIN(-17))</a:t>
                      </a:r>
                    </a:p>
                  </a:txBody>
                  <a:tcPr marL="6992" marR="6992" marT="69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0.262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4144934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D(LIV_EX_100_BENCHMARK_FIN(-35))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0.368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312647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D(FRANCE_CPI_WINE_FROM_GRA)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12.913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00874413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D(FRANCE_CPI_WINE_FROM_GRA(-36))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5.462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9188049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D(FRANCE_PPI_CORRUGATED_CA)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10.969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78156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D(MANUFACTURE_AGRICULTURAL(-2))</a:t>
                      </a:r>
                    </a:p>
                  </a:txBody>
                  <a:tcPr marL="6992" marR="6992" marT="69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0.115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791623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it-IT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D(MSCI_FRANCE_CONSUMER_STA)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0.301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7585434"/>
                  </a:ext>
                </a:extLst>
              </a:tr>
              <a:tr h="139847">
                <a:tc>
                  <a:txBody>
                    <a:bodyPr/>
                    <a:lstStyle/>
                    <a:p>
                      <a:pPr algn="l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D(NORTH_AMERICA_FERTILIZER)</a:t>
                      </a:r>
                    </a:p>
                  </a:txBody>
                  <a:tcPr marL="6992" marR="6992" marT="6992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0.016</a:t>
                      </a:r>
                    </a:p>
                  </a:txBody>
                  <a:tcPr marL="6992" marR="6992" marT="6992" marB="0" anchor="b">
                    <a:lnL>
                      <a:noFill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6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942079"/>
                  </a:ext>
                </a:extLst>
              </a:tr>
            </a:tbl>
          </a:graphicData>
        </a:graphic>
      </p:graphicFrame>
      <p:sp>
        <p:nvSpPr>
          <p:cNvPr id="28" name="TextBox 27">
            <a:extLst>
              <a:ext uri="{FF2B5EF4-FFF2-40B4-BE49-F238E27FC236}">
                <a16:creationId xmlns:a16="http://schemas.microsoft.com/office/drawing/2014/main" id="{F48314F2-48C6-4C85-9B14-9CB44A90E414}"/>
              </a:ext>
            </a:extLst>
          </p:cNvPr>
          <p:cNvSpPr txBox="1"/>
          <p:nvPr/>
        </p:nvSpPr>
        <p:spPr>
          <a:xfrm>
            <a:off x="2893224" y="1194322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7DA901D-1DFB-4785-91FA-9D8D715F0167}"/>
              </a:ext>
            </a:extLst>
          </p:cNvPr>
          <p:cNvSpPr txBox="1"/>
          <p:nvPr/>
        </p:nvSpPr>
        <p:spPr>
          <a:xfrm>
            <a:off x="1916240" y="4203415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67D79DD-FDAA-41F1-B47F-1CB7C2F6CCC7}"/>
              </a:ext>
            </a:extLst>
          </p:cNvPr>
          <p:cNvSpPr txBox="1"/>
          <p:nvPr/>
        </p:nvSpPr>
        <p:spPr>
          <a:xfrm>
            <a:off x="5163240" y="1092804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04F4FF-0A92-418D-B948-EBC9DBB2137D}"/>
              </a:ext>
            </a:extLst>
          </p:cNvPr>
          <p:cNvSpPr txBox="1"/>
          <p:nvPr/>
        </p:nvSpPr>
        <p:spPr>
          <a:xfrm>
            <a:off x="5163239" y="2890487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2AD09C2-DB8D-4CB8-B0AF-C02598E5786A}"/>
              </a:ext>
            </a:extLst>
          </p:cNvPr>
          <p:cNvSpPr txBox="1"/>
          <p:nvPr/>
        </p:nvSpPr>
        <p:spPr>
          <a:xfrm>
            <a:off x="8955576" y="854221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25EFC2F-F7E3-419D-BE8E-CC336B8C6D75}"/>
              </a:ext>
            </a:extLst>
          </p:cNvPr>
          <p:cNvSpPr txBox="1"/>
          <p:nvPr/>
        </p:nvSpPr>
        <p:spPr>
          <a:xfrm>
            <a:off x="8977499" y="4240394"/>
            <a:ext cx="286471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F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417874A-DDB7-4274-BA5D-262486770F7C}"/>
              </a:ext>
            </a:extLst>
          </p:cNvPr>
          <p:cNvSpPr txBox="1"/>
          <p:nvPr/>
        </p:nvSpPr>
        <p:spPr>
          <a:xfrm>
            <a:off x="11420099" y="1089382"/>
            <a:ext cx="28647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G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CDA1C7B-8DFC-4F72-9F35-91ABDBC79147}"/>
              </a:ext>
            </a:extLst>
          </p:cNvPr>
          <p:cNvSpPr txBox="1"/>
          <p:nvPr/>
        </p:nvSpPr>
        <p:spPr>
          <a:xfrm>
            <a:off x="11536782" y="2543521"/>
            <a:ext cx="28647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H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114488F-E98C-4271-89B5-694B8EFC60AE}"/>
              </a:ext>
            </a:extLst>
          </p:cNvPr>
          <p:cNvSpPr txBox="1"/>
          <p:nvPr/>
        </p:nvSpPr>
        <p:spPr>
          <a:xfrm>
            <a:off x="11347403" y="4390419"/>
            <a:ext cx="28647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DD7555DE-3047-4E02-BD57-BFE557D77D69}"/>
              </a:ext>
            </a:extLst>
          </p:cNvPr>
          <p:cNvSpPr/>
          <p:nvPr/>
        </p:nvSpPr>
        <p:spPr>
          <a:xfrm>
            <a:off x="575310" y="5841145"/>
            <a:ext cx="1653049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B22A6C6-897F-48E0-9300-DE36A385DB7D}"/>
              </a:ext>
            </a:extLst>
          </p:cNvPr>
          <p:cNvSpPr/>
          <p:nvPr/>
        </p:nvSpPr>
        <p:spPr>
          <a:xfrm>
            <a:off x="9891998" y="6015896"/>
            <a:ext cx="1653049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78774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30048734-E440-432E-8CDB-117CD5696D7F}"/>
              </a:ext>
            </a:extLst>
          </p:cNvPr>
          <p:cNvSpPr/>
          <p:nvPr/>
        </p:nvSpPr>
        <p:spPr>
          <a:xfrm>
            <a:off x="5811621" y="1116588"/>
            <a:ext cx="6061953" cy="2757904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21" name="Picture 20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D02ED331-8CB9-4EE2-BB5C-87F0AD171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885" y="3059309"/>
            <a:ext cx="2303677" cy="1798690"/>
          </a:xfrm>
          <a:prstGeom prst="rect">
            <a:avLst/>
          </a:prstGeom>
        </p:spPr>
      </p:pic>
      <p:pic>
        <p:nvPicPr>
          <p:cNvPr id="22" name="Picture 21" descr="A picture containing text, newspaper&#10;&#10;Description automatically generated">
            <a:extLst>
              <a:ext uri="{FF2B5EF4-FFF2-40B4-BE49-F238E27FC236}">
                <a16:creationId xmlns:a16="http://schemas.microsoft.com/office/drawing/2014/main" id="{DD5D8B9D-7597-477E-A584-9BE3E09407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35" y="4384461"/>
            <a:ext cx="1736363" cy="1747126"/>
          </a:xfrm>
          <a:prstGeom prst="rect">
            <a:avLst/>
          </a:prstGeom>
        </p:spPr>
      </p:pic>
      <p:pic>
        <p:nvPicPr>
          <p:cNvPr id="23" name="Picture 22" descr="Table&#10;&#10;Description automatically generated with medium confidence">
            <a:extLst>
              <a:ext uri="{FF2B5EF4-FFF2-40B4-BE49-F238E27FC236}">
                <a16:creationId xmlns:a16="http://schemas.microsoft.com/office/drawing/2014/main" id="{A6586D72-3C14-4760-8A2B-A5A9C9D227F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131" b="12245"/>
          <a:stretch/>
        </p:blipFill>
        <p:spPr>
          <a:xfrm>
            <a:off x="169069" y="1250829"/>
            <a:ext cx="2987296" cy="2647471"/>
          </a:xfrm>
          <a:prstGeom prst="rect">
            <a:avLst/>
          </a:prstGeom>
        </p:spPr>
      </p:pic>
      <p:pic>
        <p:nvPicPr>
          <p:cNvPr id="24" name="Picture 23" descr="Table&#10;&#10;Description automatically generated">
            <a:extLst>
              <a:ext uri="{FF2B5EF4-FFF2-40B4-BE49-F238E27FC236}">
                <a16:creationId xmlns:a16="http://schemas.microsoft.com/office/drawing/2014/main" id="{0A5C5AB6-829A-4807-8A54-0CA33A8BD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49572" y="1250829"/>
            <a:ext cx="1994305" cy="1648518"/>
          </a:xfrm>
          <a:prstGeom prst="rect">
            <a:avLst/>
          </a:prstGeom>
        </p:spPr>
      </p:pic>
      <p:pic>
        <p:nvPicPr>
          <p:cNvPr id="26" name="Picture 25" descr="Chart, scatter chart&#10;&#10;Description automatically generated">
            <a:extLst>
              <a:ext uri="{FF2B5EF4-FFF2-40B4-BE49-F238E27FC236}">
                <a16:creationId xmlns:a16="http://schemas.microsoft.com/office/drawing/2014/main" id="{5A833103-49A8-4898-986C-8163178FDE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91769" y="1178511"/>
            <a:ext cx="5981805" cy="2647471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B331A51-3544-4858-A22A-D3D7564606DF}"/>
              </a:ext>
            </a:extLst>
          </p:cNvPr>
          <p:cNvSpPr txBox="1"/>
          <p:nvPr/>
        </p:nvSpPr>
        <p:spPr>
          <a:xfrm>
            <a:off x="2932546" y="4985964"/>
            <a:ext cx="3346334" cy="1222624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Putting the CPI of wines from grapes as a regressor on top of the common variables 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), we obtain a slightly lower MAPE (</a:t>
            </a:r>
            <a:r>
              <a:rPr lang="en-GB" sz="1400" b="1" dirty="0">
                <a:solidFill>
                  <a:srgbClr val="00B050"/>
                </a:solidFill>
              </a:rPr>
              <a:t>B</a:t>
            </a:r>
            <a:r>
              <a:rPr lang="en-GB" sz="1400" dirty="0"/>
              <a:t>) but two models whose probabilities are very close (</a:t>
            </a:r>
            <a:r>
              <a:rPr lang="en-GB" sz="1400" b="1" dirty="0">
                <a:solidFill>
                  <a:srgbClr val="00B050"/>
                </a:solidFill>
              </a:rPr>
              <a:t>C</a:t>
            </a:r>
            <a:r>
              <a:rPr lang="en-GB" sz="1400" dirty="0"/>
              <a:t> and </a:t>
            </a:r>
            <a:r>
              <a:rPr lang="en-GB" sz="1400" b="1" dirty="0">
                <a:solidFill>
                  <a:srgbClr val="00B050"/>
                </a:solidFill>
              </a:rPr>
              <a:t>D</a:t>
            </a:r>
            <a:r>
              <a:rPr lang="en-GB" sz="1400" dirty="0"/>
              <a:t>).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C26FC96F-C858-4DE1-9C1D-E3DBDFE6E365}"/>
              </a:ext>
            </a:extLst>
          </p:cNvPr>
          <p:cNvSpPr txBox="1">
            <a:spLocks/>
          </p:cNvSpPr>
          <p:nvPr/>
        </p:nvSpPr>
        <p:spPr>
          <a:xfrm>
            <a:off x="1930400" y="371273"/>
            <a:ext cx="9851571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D. Investigation for regime switching properties (2/2)</a:t>
            </a:r>
            <a:endParaRPr lang="en-GB" sz="160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068E5D9-C6C9-4DF2-8EBB-C67C0DF5B024}"/>
              </a:ext>
            </a:extLst>
          </p:cNvPr>
          <p:cNvSpPr txBox="1"/>
          <p:nvPr/>
        </p:nvSpPr>
        <p:spPr>
          <a:xfrm>
            <a:off x="6593440" y="4159208"/>
            <a:ext cx="4643520" cy="186895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We see that the MAPEs we obtained with our variations of Markov 2-regime switching models are very close to the MAPE of 103.94 obtained with our linear regression with significant lags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 we obtained in </a:t>
            </a:r>
            <a:r>
              <a:rPr lang="en-GB" sz="1400" dirty="0">
                <a:solidFill>
                  <a:srgbClr val="FF0000"/>
                </a:solidFill>
              </a:rPr>
              <a:t>slide 4 – B</a:t>
            </a:r>
            <a:r>
              <a:rPr lang="en-GB" sz="1400" dirty="0"/>
              <a:t>.</a:t>
            </a:r>
          </a:p>
          <a:p>
            <a:pPr algn="just"/>
            <a:endParaRPr lang="en-GB" sz="1400" dirty="0"/>
          </a:p>
          <a:p>
            <a:pPr algn="just"/>
            <a:r>
              <a:rPr lang="en-US" sz="1400" dirty="0"/>
              <a:t>• </a:t>
            </a:r>
            <a:r>
              <a:rPr lang="en-GB" sz="1400" dirty="0"/>
              <a:t>Hence, we do not think that using a regime switching model to forecast the evolution of the Liv-ex index is the most relevant approach.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8263E4A-8312-4B6A-B03C-944D05C13EDF}"/>
              </a:ext>
            </a:extLst>
          </p:cNvPr>
          <p:cNvSpPr txBox="1"/>
          <p:nvPr/>
        </p:nvSpPr>
        <p:spPr>
          <a:xfrm>
            <a:off x="2620427" y="1260724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EA80944-007E-43BD-A22F-242C9547B4B0}"/>
              </a:ext>
            </a:extLst>
          </p:cNvPr>
          <p:cNvSpPr txBox="1"/>
          <p:nvPr/>
        </p:nvSpPr>
        <p:spPr>
          <a:xfrm>
            <a:off x="2226585" y="4306368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548079D-180B-4821-8672-709F3E3755F1}"/>
              </a:ext>
            </a:extLst>
          </p:cNvPr>
          <p:cNvSpPr txBox="1"/>
          <p:nvPr/>
        </p:nvSpPr>
        <p:spPr>
          <a:xfrm>
            <a:off x="5163239" y="1155239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4617BC58-2111-4647-BA55-BB4AC8EC46A7}"/>
              </a:ext>
            </a:extLst>
          </p:cNvPr>
          <p:cNvSpPr txBox="1"/>
          <p:nvPr/>
        </p:nvSpPr>
        <p:spPr>
          <a:xfrm>
            <a:off x="5227032" y="3096212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C43387-8570-4FAA-AD6C-82131BE18F2E}"/>
              </a:ext>
            </a:extLst>
          </p:cNvPr>
          <p:cNvSpPr txBox="1"/>
          <p:nvPr/>
        </p:nvSpPr>
        <p:spPr>
          <a:xfrm>
            <a:off x="11482676" y="1198795"/>
            <a:ext cx="299295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F80EA80-9860-4994-9565-B857068D9B39}"/>
              </a:ext>
            </a:extLst>
          </p:cNvPr>
          <p:cNvSpPr/>
          <p:nvPr/>
        </p:nvSpPr>
        <p:spPr>
          <a:xfrm>
            <a:off x="865711" y="5972268"/>
            <a:ext cx="1653049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8D48D1D-E9BE-4452-8F4B-479CB8A1AEAC}"/>
              </a:ext>
            </a:extLst>
          </p:cNvPr>
          <p:cNvSpPr/>
          <p:nvPr/>
        </p:nvSpPr>
        <p:spPr>
          <a:xfrm>
            <a:off x="9781613" y="3184657"/>
            <a:ext cx="2056057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074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 40">
            <a:extLst>
              <a:ext uri="{FF2B5EF4-FFF2-40B4-BE49-F238E27FC236}">
                <a16:creationId xmlns:a16="http://schemas.microsoft.com/office/drawing/2014/main" id="{006E4837-C719-460D-8CD7-AE79A0D67427}"/>
              </a:ext>
            </a:extLst>
          </p:cNvPr>
          <p:cNvSpPr/>
          <p:nvPr/>
        </p:nvSpPr>
        <p:spPr>
          <a:xfrm>
            <a:off x="7830625" y="1036642"/>
            <a:ext cx="4087558" cy="1658933"/>
          </a:xfrm>
          <a:prstGeom prst="rect">
            <a:avLst/>
          </a:prstGeom>
          <a:solidFill>
            <a:schemeClr val="bg1"/>
          </a:solidFill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pic>
        <p:nvPicPr>
          <p:cNvPr id="12" name="Picture 11" descr="Chart&#10;&#10;Description automatically generated with low confidence">
            <a:extLst>
              <a:ext uri="{FF2B5EF4-FFF2-40B4-BE49-F238E27FC236}">
                <a16:creationId xmlns:a16="http://schemas.microsoft.com/office/drawing/2014/main" id="{8389E108-3A85-4929-84BF-2396C010B7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4212" y="1116165"/>
            <a:ext cx="4059508" cy="1548642"/>
          </a:xfrm>
          <a:prstGeom prst="rect">
            <a:avLst/>
          </a:prstGeom>
        </p:spPr>
      </p:pic>
      <p:pic>
        <p:nvPicPr>
          <p:cNvPr id="14" name="Picture 13" descr="Chart&#10;&#10;Description automatically generated">
            <a:extLst>
              <a:ext uri="{FF2B5EF4-FFF2-40B4-BE49-F238E27FC236}">
                <a16:creationId xmlns:a16="http://schemas.microsoft.com/office/drawing/2014/main" id="{65636CD6-D5A6-4CD5-9163-6C29EC4B2F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7030" y="1146934"/>
            <a:ext cx="3927131" cy="1440991"/>
          </a:xfrm>
          <a:prstGeom prst="rect">
            <a:avLst/>
          </a:prstGeom>
        </p:spPr>
      </p:pic>
      <p:pic>
        <p:nvPicPr>
          <p:cNvPr id="19" name="Picture 18" descr="Chart, line chart&#10;&#10;Description automatically generated">
            <a:extLst>
              <a:ext uri="{FF2B5EF4-FFF2-40B4-BE49-F238E27FC236}">
                <a16:creationId xmlns:a16="http://schemas.microsoft.com/office/drawing/2014/main" id="{BF2904A5-B2CD-4ED4-9ADA-F9CF181C9E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8246" y="3390203"/>
            <a:ext cx="3637994" cy="2668086"/>
          </a:xfrm>
          <a:prstGeom prst="rect">
            <a:avLst/>
          </a:prstGeom>
        </p:spPr>
      </p:pic>
      <p:pic>
        <p:nvPicPr>
          <p:cNvPr id="21" name="Picture 20" descr="Chart, line chart, histogram&#10;&#10;Description automatically generated">
            <a:extLst>
              <a:ext uri="{FF2B5EF4-FFF2-40B4-BE49-F238E27FC236}">
                <a16:creationId xmlns:a16="http://schemas.microsoft.com/office/drawing/2014/main" id="{7B20F086-62DD-4F4F-A6AB-FE2134CD35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581" y="3390203"/>
            <a:ext cx="3637994" cy="2647950"/>
          </a:xfrm>
          <a:prstGeom prst="rect">
            <a:avLst/>
          </a:prstGeom>
        </p:spPr>
      </p:pic>
      <p:pic>
        <p:nvPicPr>
          <p:cNvPr id="23" name="Picture 22" descr="Table&#10;&#10;Description automatically generated">
            <a:extLst>
              <a:ext uri="{FF2B5EF4-FFF2-40B4-BE49-F238E27FC236}">
                <a16:creationId xmlns:a16="http://schemas.microsoft.com/office/drawing/2014/main" id="{881CC4C4-0730-41C0-9827-977DA492CA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5314" y="1120183"/>
            <a:ext cx="3241993" cy="3089248"/>
          </a:xfrm>
          <a:prstGeom prst="rect">
            <a:avLst/>
          </a:prstGeo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072A6288-F707-4C47-BA43-D91A84000C67}"/>
              </a:ext>
            </a:extLst>
          </p:cNvPr>
          <p:cNvSpPr txBox="1">
            <a:spLocks/>
          </p:cNvSpPr>
          <p:nvPr/>
        </p:nvSpPr>
        <p:spPr>
          <a:xfrm>
            <a:off x="1930400" y="371273"/>
            <a:ext cx="9851571" cy="471488"/>
          </a:xfrm>
          <a:prstGeom prst="rect">
            <a:avLst/>
          </a:prstGeom>
        </p:spPr>
        <p:txBody>
          <a:bodyPr vert="horz" lIns="91440" tIns="45720" rIns="0" bIns="45720" rtlCol="0" anchor="t" anchorCtr="0">
            <a:no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E. Specification and testing of a one step ahead predictive model for the mean</a:t>
            </a:r>
            <a:endParaRPr lang="en-GB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5FF07A6-4B09-4C61-B614-D763933D03A4}"/>
              </a:ext>
            </a:extLst>
          </p:cNvPr>
          <p:cNvSpPr txBox="1"/>
          <p:nvPr/>
        </p:nvSpPr>
        <p:spPr>
          <a:xfrm>
            <a:off x="246913" y="4292883"/>
            <a:ext cx="4087558" cy="2084399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just"/>
            <a:r>
              <a:rPr lang="en-US" sz="1400" dirty="0"/>
              <a:t>• </a:t>
            </a:r>
            <a:r>
              <a:rPr lang="en-GB" sz="1400" dirty="0"/>
              <a:t>Using the linear regression model we obtained in </a:t>
            </a:r>
            <a:r>
              <a:rPr lang="en-GB" sz="1400" dirty="0">
                <a:solidFill>
                  <a:srgbClr val="FF0000"/>
                </a:solidFill>
              </a:rPr>
              <a:t>slide 4 – B </a:t>
            </a:r>
            <a:r>
              <a:rPr lang="en-GB" sz="1400" dirty="0"/>
              <a:t>and using a GARCH (1,1) model to better take into account the changing volatility (</a:t>
            </a:r>
            <a:r>
              <a:rPr lang="en-GB" sz="1400" b="1" dirty="0">
                <a:solidFill>
                  <a:srgbClr val="00B050"/>
                </a:solidFill>
              </a:rPr>
              <a:t>A</a:t>
            </a:r>
            <a:r>
              <a:rPr lang="en-GB" sz="1400" dirty="0"/>
              <a:t>), we obtain MAPE of 1.92 (</a:t>
            </a:r>
            <a:r>
              <a:rPr lang="en-GB" sz="1400" b="1" dirty="0">
                <a:solidFill>
                  <a:srgbClr val="00B050"/>
                </a:solidFill>
              </a:rPr>
              <a:t>B</a:t>
            </a:r>
            <a:r>
              <a:rPr lang="en-GB" sz="1400" dirty="0"/>
              <a:t>) and 104.24 (</a:t>
            </a:r>
            <a:r>
              <a:rPr lang="en-GB" sz="1400" b="1" dirty="0">
                <a:solidFill>
                  <a:srgbClr val="00B050"/>
                </a:solidFill>
              </a:rPr>
              <a:t>C</a:t>
            </a:r>
            <a:r>
              <a:rPr lang="en-GB" sz="1400" dirty="0"/>
              <a:t>) for respectively the index and the differences. </a:t>
            </a:r>
          </a:p>
          <a:p>
            <a:pPr algn="just"/>
            <a:endParaRPr lang="en-GB" sz="1400" dirty="0"/>
          </a:p>
          <a:p>
            <a:pPr algn="just"/>
            <a:r>
              <a:rPr lang="en-US" sz="1400" dirty="0"/>
              <a:t>• </a:t>
            </a:r>
            <a:r>
              <a:rPr lang="en-GB" sz="1400" dirty="0"/>
              <a:t>Back testing with 90% of the data to forecast the remaining 10%, the model’s accuracy seems fair for both the index (</a:t>
            </a:r>
            <a:r>
              <a:rPr lang="en-GB" sz="1400" b="1" dirty="0">
                <a:solidFill>
                  <a:srgbClr val="00B050"/>
                </a:solidFill>
              </a:rPr>
              <a:t>D</a:t>
            </a:r>
            <a:r>
              <a:rPr lang="en-GB" sz="1400" dirty="0"/>
              <a:t>) and the differences (</a:t>
            </a:r>
            <a:r>
              <a:rPr lang="en-GB" sz="1400" b="1" dirty="0">
                <a:solidFill>
                  <a:srgbClr val="00B050"/>
                </a:solidFill>
              </a:rPr>
              <a:t>E</a:t>
            </a:r>
            <a:r>
              <a:rPr lang="en-GB" sz="1400" dirty="0"/>
              <a:t>).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A6FCBF7-6836-45C3-B244-2A7E8728AF6C}"/>
              </a:ext>
            </a:extLst>
          </p:cNvPr>
          <p:cNvSpPr txBox="1"/>
          <p:nvPr/>
        </p:nvSpPr>
        <p:spPr>
          <a:xfrm>
            <a:off x="3157138" y="1104499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A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E53D034-E547-4E3B-8519-A75FBE6EDD8F}"/>
              </a:ext>
            </a:extLst>
          </p:cNvPr>
          <p:cNvSpPr txBox="1"/>
          <p:nvPr/>
        </p:nvSpPr>
        <p:spPr>
          <a:xfrm>
            <a:off x="5846604" y="1096990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C2252B3-B7E2-41E5-9B28-FD4BE9496351}"/>
              </a:ext>
            </a:extLst>
          </p:cNvPr>
          <p:cNvSpPr txBox="1"/>
          <p:nvPr/>
        </p:nvSpPr>
        <p:spPr>
          <a:xfrm>
            <a:off x="7723697" y="3390203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D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30F80E-A21A-4A5E-B6A7-243372FD80A9}"/>
              </a:ext>
            </a:extLst>
          </p:cNvPr>
          <p:cNvSpPr txBox="1"/>
          <p:nvPr/>
        </p:nvSpPr>
        <p:spPr>
          <a:xfrm>
            <a:off x="9934162" y="1096990"/>
            <a:ext cx="312119" cy="422405"/>
          </a:xfrm>
          <a:prstGeom prst="rect">
            <a:avLst/>
          </a:prstGeom>
          <a:noFill/>
        </p:spPr>
        <p:txBody>
          <a:bodyPr wrap="non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C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BB4587-7514-41D9-84F4-EA726741E3BC}"/>
              </a:ext>
            </a:extLst>
          </p:cNvPr>
          <p:cNvSpPr txBox="1"/>
          <p:nvPr/>
        </p:nvSpPr>
        <p:spPr>
          <a:xfrm>
            <a:off x="11615872" y="3410339"/>
            <a:ext cx="286472" cy="422405"/>
          </a:xfrm>
          <a:prstGeom prst="rect">
            <a:avLst/>
          </a:prstGeom>
          <a:noFill/>
        </p:spPr>
        <p:txBody>
          <a:bodyPr wrap="square" lIns="72000" tIns="72000" rIns="72000" bIns="72000" rtlCol="0">
            <a:spAutoFit/>
          </a:bodyPr>
          <a:lstStyle/>
          <a:p>
            <a:pPr algn="l"/>
            <a:r>
              <a:rPr lang="en-GB" b="1" dirty="0">
                <a:solidFill>
                  <a:srgbClr val="00B050"/>
                </a:solidFill>
              </a:rPr>
              <a:t>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5E48392-6084-4994-9575-EE855A1119A5}"/>
              </a:ext>
            </a:extLst>
          </p:cNvPr>
          <p:cNvSpPr/>
          <p:nvPr/>
        </p:nvSpPr>
        <p:spPr>
          <a:xfrm>
            <a:off x="3606162" y="1036642"/>
            <a:ext cx="4087558" cy="1658933"/>
          </a:xfrm>
          <a:prstGeom prst="rect">
            <a:avLst/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9D75A6D-D5D1-40DF-969C-6CCD737CBB72}"/>
              </a:ext>
            </a:extLst>
          </p:cNvPr>
          <p:cNvSpPr/>
          <p:nvPr/>
        </p:nvSpPr>
        <p:spPr>
          <a:xfrm>
            <a:off x="6273987" y="2430308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27A4A58-3367-4BEA-B6A8-69D0905DE8E7}"/>
              </a:ext>
            </a:extLst>
          </p:cNvPr>
          <p:cNvSpPr/>
          <p:nvPr/>
        </p:nvSpPr>
        <p:spPr>
          <a:xfrm>
            <a:off x="10333495" y="2402721"/>
            <a:ext cx="1346014" cy="111790"/>
          </a:xfrm>
          <a:prstGeom prst="rect">
            <a:avLst/>
          </a:prstGeom>
          <a:solidFill>
            <a:srgbClr val="FFFF00">
              <a:alpha val="1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72000" rIns="72000" bIns="72000"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088444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LBS PPT 2019 v11">
      <a:dk1>
        <a:srgbClr val="001E61"/>
      </a:dk1>
      <a:lt1>
        <a:srgbClr val="FFFFFF"/>
      </a:lt1>
      <a:dk2>
        <a:srgbClr val="001440"/>
      </a:dk2>
      <a:lt2>
        <a:srgbClr val="EBE8E5"/>
      </a:lt2>
      <a:accent1>
        <a:srgbClr val="1A2B53"/>
      </a:accent1>
      <a:accent2>
        <a:srgbClr val="D1D0D2"/>
      </a:accent2>
      <a:accent3>
        <a:srgbClr val="7F8EB0"/>
      </a:accent3>
      <a:accent4>
        <a:srgbClr val="D7D2CB"/>
      </a:accent4>
      <a:accent5>
        <a:srgbClr val="D7D2CB"/>
      </a:accent5>
      <a:accent6>
        <a:srgbClr val="D6D2CB"/>
      </a:accent6>
      <a:hlink>
        <a:srgbClr val="192B53"/>
      </a:hlink>
      <a:folHlink>
        <a:srgbClr val="7F8EAF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>
          <a:solidFill>
            <a:schemeClr val="tx1"/>
          </a:solidFill>
        </a:ln>
      </a:spPr>
      <a:bodyPr lIns="72000" tIns="72000" rIns="72000" bIns="72000" rtlCol="0" anchor="ctr"/>
      <a:lstStyle>
        <a:defPPr algn="ctr">
          <a:defRPr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72000" tIns="72000" rIns="72000" bIns="72000" rtlCol="0">
        <a:spAutoFit/>
      </a:bodyPr>
      <a:lstStyle>
        <a:defPPr algn="l"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5343.27_PPT_16-9_v16_working file" id="{B35B2F27-7508-4DCB-A423-F209600C1617}" vid="{C233B007-C22A-4F55-BA3E-6D0F23A2B40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PPT_v17</Template>
  <TotalTime>0</TotalTime>
  <Words>1420</Words>
  <Application>Microsoft Office PowerPoint</Application>
  <PresentationFormat>Widescreen</PresentationFormat>
  <Paragraphs>181</Paragraphs>
  <Slides>10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Office Theme</vt:lpstr>
      <vt:lpstr>think-cell Slide</vt:lpstr>
      <vt:lpstr>Times Series Analysis Case Study</vt:lpstr>
      <vt:lpstr>A. Investigation for trends, stationarity, seasonal and intervention effect (1/3)</vt:lpstr>
      <vt:lpstr>A. Investigation for trends, stationarity, seasonal and intervention effect (2/3)</vt:lpstr>
      <vt:lpstr>A. Investigation for trends, stationarity, seasonal and intervention effect (3/3)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London Business School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slide</dc:title>
  <dc:creator>Vanessa Ruffett</dc:creator>
  <cp:lastModifiedBy>Hadrien Pistre</cp:lastModifiedBy>
  <cp:revision>239</cp:revision>
  <dcterms:created xsi:type="dcterms:W3CDTF">2019-04-15T07:50:06Z</dcterms:created>
  <dcterms:modified xsi:type="dcterms:W3CDTF">2022-10-02T12:27:04Z</dcterms:modified>
</cp:coreProperties>
</file>